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82" r:id="rId3"/>
    <p:sldId id="283" r:id="rId4"/>
    <p:sldId id="260" r:id="rId5"/>
    <p:sldId id="268" r:id="rId6"/>
    <p:sldId id="269" r:id="rId7"/>
    <p:sldId id="270" r:id="rId8"/>
    <p:sldId id="271" r:id="rId9"/>
    <p:sldId id="275" r:id="rId10"/>
    <p:sldId id="274" r:id="rId11"/>
    <p:sldId id="273" r:id="rId12"/>
    <p:sldId id="276" r:id="rId13"/>
    <p:sldId id="272" r:id="rId14"/>
    <p:sldId id="277" r:id="rId15"/>
    <p:sldId id="278" r:id="rId16"/>
    <p:sldId id="280" r:id="rId17"/>
    <p:sldId id="281" r:id="rId18"/>
    <p:sldId id="264" r:id="rId19"/>
    <p:sldId id="267" r:id="rId20"/>
    <p:sldId id="265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06B"/>
    <a:srgbClr val="2E75B6"/>
    <a:srgbClr val="D5E3F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90" d="100"/>
          <a:sy n="90" d="100"/>
        </p:scale>
        <p:origin x="250" y="-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7DEE4F-F4C3-4BD9-8EC1-449FA7B706E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F4D29-05FB-4705-AE18-045AC52B7B48}">
      <dgm:prSet phldrT="[Testo]" custT="1"/>
      <dgm:spPr/>
      <dgm:t>
        <a:bodyPr/>
        <a:lstStyle/>
        <a:p>
          <a:r>
            <a:rPr lang="it-IT" sz="2400" dirty="0"/>
            <a:t>Demo</a:t>
          </a:r>
        </a:p>
      </dgm:t>
    </dgm:pt>
    <dgm:pt modelId="{D7D2CC6D-8FCB-413D-8037-B9B09AE9575B}" type="parTrans" cxnId="{896B98EB-3ECD-45A0-93A4-83A69C8442FC}">
      <dgm:prSet/>
      <dgm:spPr/>
      <dgm:t>
        <a:bodyPr/>
        <a:lstStyle/>
        <a:p>
          <a:endParaRPr lang="it-IT"/>
        </a:p>
      </dgm:t>
    </dgm:pt>
    <dgm:pt modelId="{ED1A5EC2-894C-49C8-8DFC-63656058DFE4}" type="sibTrans" cxnId="{896B98EB-3ECD-45A0-93A4-83A69C8442FC}">
      <dgm:prSet/>
      <dgm:spPr/>
      <dgm:t>
        <a:bodyPr/>
        <a:lstStyle/>
        <a:p>
          <a:endParaRPr lang="it-IT"/>
        </a:p>
      </dgm:t>
    </dgm:pt>
    <dgm:pt modelId="{8FEE719A-F1DE-455D-B897-498EA30991A9}" type="pres">
      <dgm:prSet presAssocID="{127DEE4F-F4C3-4BD9-8EC1-449FA7B706E7}" presName="linearFlow" presStyleCnt="0">
        <dgm:presLayoutVars>
          <dgm:dir/>
          <dgm:resizeHandles val="exact"/>
        </dgm:presLayoutVars>
      </dgm:prSet>
      <dgm:spPr/>
    </dgm:pt>
    <dgm:pt modelId="{B8A323FC-5668-428B-A0C1-2A53BA1A4D41}" type="pres">
      <dgm:prSet presAssocID="{23AF4D29-05FB-4705-AE18-045AC52B7B48}" presName="composite" presStyleCnt="0"/>
      <dgm:spPr/>
    </dgm:pt>
    <dgm:pt modelId="{F5B60991-C5F5-4EA1-9865-2D551ADC979D}" type="pres">
      <dgm:prSet presAssocID="{23AF4D29-05FB-4705-AE18-045AC52B7B48}" presName="imgShp" presStyleLbl="fgImgPlace1" presStyleIdx="0" presStyleCnt="1"/>
      <dgm:spPr/>
    </dgm:pt>
    <dgm:pt modelId="{BB94F5F3-64C4-40CA-8A8F-708D902DBE15}" type="pres">
      <dgm:prSet presAssocID="{23AF4D29-05FB-4705-AE18-045AC52B7B48}" presName="txShp" presStyleLbl="node1" presStyleIdx="0" presStyleCnt="1">
        <dgm:presLayoutVars>
          <dgm:bulletEnabled val="1"/>
        </dgm:presLayoutVars>
      </dgm:prSet>
      <dgm:spPr/>
    </dgm:pt>
  </dgm:ptLst>
  <dgm:cxnLst>
    <dgm:cxn modelId="{A4A0F730-0624-429D-9A2D-A704E5440695}" type="presOf" srcId="{127DEE4F-F4C3-4BD9-8EC1-449FA7B706E7}" destId="{8FEE719A-F1DE-455D-B897-498EA30991A9}" srcOrd="0" destOrd="0" presId="urn:microsoft.com/office/officeart/2005/8/layout/vList3"/>
    <dgm:cxn modelId="{896B98EB-3ECD-45A0-93A4-83A69C8442FC}" srcId="{127DEE4F-F4C3-4BD9-8EC1-449FA7B706E7}" destId="{23AF4D29-05FB-4705-AE18-045AC52B7B48}" srcOrd="0" destOrd="0" parTransId="{D7D2CC6D-8FCB-413D-8037-B9B09AE9575B}" sibTransId="{ED1A5EC2-894C-49C8-8DFC-63656058DFE4}"/>
    <dgm:cxn modelId="{06D897F5-9D9B-43A0-B41E-1DF51906CB37}" type="presOf" srcId="{23AF4D29-05FB-4705-AE18-045AC52B7B48}" destId="{BB94F5F3-64C4-40CA-8A8F-708D902DBE15}" srcOrd="0" destOrd="0" presId="urn:microsoft.com/office/officeart/2005/8/layout/vList3"/>
    <dgm:cxn modelId="{261C3BEF-BE61-4385-8753-7F2EEFAB772B}" type="presParOf" srcId="{8FEE719A-F1DE-455D-B897-498EA30991A9}" destId="{B8A323FC-5668-428B-A0C1-2A53BA1A4D41}" srcOrd="0" destOrd="0" presId="urn:microsoft.com/office/officeart/2005/8/layout/vList3"/>
    <dgm:cxn modelId="{A3655DC0-780A-4C13-B0B3-513F1C17E7E6}" type="presParOf" srcId="{B8A323FC-5668-428B-A0C1-2A53BA1A4D41}" destId="{F5B60991-C5F5-4EA1-9865-2D551ADC979D}" srcOrd="0" destOrd="0" presId="urn:microsoft.com/office/officeart/2005/8/layout/vList3"/>
    <dgm:cxn modelId="{9015B6BE-46FB-4889-B7A6-265BBF700FC2}" type="presParOf" srcId="{B8A323FC-5668-428B-A0C1-2A53BA1A4D41}" destId="{BB94F5F3-64C4-40CA-8A8F-708D902DBE1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7DEE4F-F4C3-4BD9-8EC1-449FA7B706E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F4D29-05FB-4705-AE18-045AC52B7B48}">
      <dgm:prSet phldrT="[Testo]" custT="1"/>
      <dgm:spPr/>
      <dgm:t>
        <a:bodyPr/>
        <a:lstStyle/>
        <a:p>
          <a:r>
            <a:rPr lang="it-IT" sz="2400" dirty="0"/>
            <a:t>Ripassiamo Azure </a:t>
          </a:r>
          <a:r>
            <a:rPr lang="it-IT" sz="2400" dirty="0" err="1"/>
            <a:t>Function</a:t>
          </a:r>
          <a:endParaRPr lang="it-IT" sz="2400" dirty="0"/>
        </a:p>
      </dgm:t>
    </dgm:pt>
    <dgm:pt modelId="{D7D2CC6D-8FCB-413D-8037-B9B09AE9575B}" type="parTrans" cxnId="{896B98EB-3ECD-45A0-93A4-83A69C8442FC}">
      <dgm:prSet/>
      <dgm:spPr/>
      <dgm:t>
        <a:bodyPr/>
        <a:lstStyle/>
        <a:p>
          <a:endParaRPr lang="it-IT"/>
        </a:p>
      </dgm:t>
    </dgm:pt>
    <dgm:pt modelId="{ED1A5EC2-894C-49C8-8DFC-63656058DFE4}" type="sibTrans" cxnId="{896B98EB-3ECD-45A0-93A4-83A69C8442FC}">
      <dgm:prSet/>
      <dgm:spPr/>
      <dgm:t>
        <a:bodyPr/>
        <a:lstStyle/>
        <a:p>
          <a:endParaRPr lang="it-IT"/>
        </a:p>
      </dgm:t>
    </dgm:pt>
    <dgm:pt modelId="{8FEE719A-F1DE-455D-B897-498EA30991A9}" type="pres">
      <dgm:prSet presAssocID="{127DEE4F-F4C3-4BD9-8EC1-449FA7B706E7}" presName="linearFlow" presStyleCnt="0">
        <dgm:presLayoutVars>
          <dgm:dir/>
          <dgm:resizeHandles val="exact"/>
        </dgm:presLayoutVars>
      </dgm:prSet>
      <dgm:spPr/>
    </dgm:pt>
    <dgm:pt modelId="{B8A323FC-5668-428B-A0C1-2A53BA1A4D41}" type="pres">
      <dgm:prSet presAssocID="{23AF4D29-05FB-4705-AE18-045AC52B7B48}" presName="composite" presStyleCnt="0"/>
      <dgm:spPr/>
    </dgm:pt>
    <dgm:pt modelId="{F5B60991-C5F5-4EA1-9865-2D551ADC979D}" type="pres">
      <dgm:prSet presAssocID="{23AF4D29-05FB-4705-AE18-045AC52B7B48}" presName="imgShp" presStyleLbl="fgImgPlace1" presStyleIdx="0" presStyleCnt="1"/>
      <dgm:spPr/>
    </dgm:pt>
    <dgm:pt modelId="{BB94F5F3-64C4-40CA-8A8F-708D902DBE15}" type="pres">
      <dgm:prSet presAssocID="{23AF4D29-05FB-4705-AE18-045AC52B7B48}" presName="txShp" presStyleLbl="node1" presStyleIdx="0" presStyleCnt="1">
        <dgm:presLayoutVars>
          <dgm:bulletEnabled val="1"/>
        </dgm:presLayoutVars>
      </dgm:prSet>
      <dgm:spPr/>
    </dgm:pt>
  </dgm:ptLst>
  <dgm:cxnLst>
    <dgm:cxn modelId="{A4A0F730-0624-429D-9A2D-A704E5440695}" type="presOf" srcId="{127DEE4F-F4C3-4BD9-8EC1-449FA7B706E7}" destId="{8FEE719A-F1DE-455D-B897-498EA30991A9}" srcOrd="0" destOrd="0" presId="urn:microsoft.com/office/officeart/2005/8/layout/vList3"/>
    <dgm:cxn modelId="{896B98EB-3ECD-45A0-93A4-83A69C8442FC}" srcId="{127DEE4F-F4C3-4BD9-8EC1-449FA7B706E7}" destId="{23AF4D29-05FB-4705-AE18-045AC52B7B48}" srcOrd="0" destOrd="0" parTransId="{D7D2CC6D-8FCB-413D-8037-B9B09AE9575B}" sibTransId="{ED1A5EC2-894C-49C8-8DFC-63656058DFE4}"/>
    <dgm:cxn modelId="{06D897F5-9D9B-43A0-B41E-1DF51906CB37}" type="presOf" srcId="{23AF4D29-05FB-4705-AE18-045AC52B7B48}" destId="{BB94F5F3-64C4-40CA-8A8F-708D902DBE15}" srcOrd="0" destOrd="0" presId="urn:microsoft.com/office/officeart/2005/8/layout/vList3"/>
    <dgm:cxn modelId="{261C3BEF-BE61-4385-8753-7F2EEFAB772B}" type="presParOf" srcId="{8FEE719A-F1DE-455D-B897-498EA30991A9}" destId="{B8A323FC-5668-428B-A0C1-2A53BA1A4D41}" srcOrd="0" destOrd="0" presId="urn:microsoft.com/office/officeart/2005/8/layout/vList3"/>
    <dgm:cxn modelId="{A3655DC0-780A-4C13-B0B3-513F1C17E7E6}" type="presParOf" srcId="{B8A323FC-5668-428B-A0C1-2A53BA1A4D41}" destId="{F5B60991-C5F5-4EA1-9865-2D551ADC979D}" srcOrd="0" destOrd="0" presId="urn:microsoft.com/office/officeart/2005/8/layout/vList3"/>
    <dgm:cxn modelId="{9015B6BE-46FB-4889-B7A6-265BBF700FC2}" type="presParOf" srcId="{B8A323FC-5668-428B-A0C1-2A53BA1A4D41}" destId="{BB94F5F3-64C4-40CA-8A8F-708D902DBE1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7DEE4F-F4C3-4BD9-8EC1-449FA7B706E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F4D29-05FB-4705-AE18-045AC52B7B48}">
      <dgm:prSet phldrT="[Testo]" custT="1"/>
      <dgm:spPr/>
      <dgm:t>
        <a:bodyPr/>
        <a:lstStyle/>
        <a:p>
          <a:r>
            <a:rPr lang="it-IT" sz="2400" dirty="0"/>
            <a:t>Azure </a:t>
          </a:r>
          <a:r>
            <a:rPr lang="it-IT" sz="2400" dirty="0" err="1"/>
            <a:t>Durable</a:t>
          </a:r>
          <a:r>
            <a:rPr lang="it-IT" sz="2400" dirty="0"/>
            <a:t> </a:t>
          </a:r>
          <a:r>
            <a:rPr lang="it-IT" sz="2400" dirty="0" err="1"/>
            <a:t>Function</a:t>
          </a:r>
          <a:endParaRPr lang="it-IT" sz="2400" dirty="0"/>
        </a:p>
      </dgm:t>
    </dgm:pt>
    <dgm:pt modelId="{D7D2CC6D-8FCB-413D-8037-B9B09AE9575B}" type="parTrans" cxnId="{896B98EB-3ECD-45A0-93A4-83A69C8442FC}">
      <dgm:prSet/>
      <dgm:spPr/>
      <dgm:t>
        <a:bodyPr/>
        <a:lstStyle/>
        <a:p>
          <a:endParaRPr lang="it-IT"/>
        </a:p>
      </dgm:t>
    </dgm:pt>
    <dgm:pt modelId="{ED1A5EC2-894C-49C8-8DFC-63656058DFE4}" type="sibTrans" cxnId="{896B98EB-3ECD-45A0-93A4-83A69C8442FC}">
      <dgm:prSet/>
      <dgm:spPr/>
      <dgm:t>
        <a:bodyPr/>
        <a:lstStyle/>
        <a:p>
          <a:endParaRPr lang="it-IT"/>
        </a:p>
      </dgm:t>
    </dgm:pt>
    <dgm:pt modelId="{8FEE719A-F1DE-455D-B897-498EA30991A9}" type="pres">
      <dgm:prSet presAssocID="{127DEE4F-F4C3-4BD9-8EC1-449FA7B706E7}" presName="linearFlow" presStyleCnt="0">
        <dgm:presLayoutVars>
          <dgm:dir/>
          <dgm:resizeHandles val="exact"/>
        </dgm:presLayoutVars>
      </dgm:prSet>
      <dgm:spPr/>
    </dgm:pt>
    <dgm:pt modelId="{B8A323FC-5668-428B-A0C1-2A53BA1A4D41}" type="pres">
      <dgm:prSet presAssocID="{23AF4D29-05FB-4705-AE18-045AC52B7B48}" presName="composite" presStyleCnt="0"/>
      <dgm:spPr/>
    </dgm:pt>
    <dgm:pt modelId="{F5B60991-C5F5-4EA1-9865-2D551ADC979D}" type="pres">
      <dgm:prSet presAssocID="{23AF4D29-05FB-4705-AE18-045AC52B7B48}" presName="imgShp" presStyleLbl="fgImgPlace1" presStyleIdx="0" presStyleCnt="1"/>
      <dgm:spPr/>
    </dgm:pt>
    <dgm:pt modelId="{BB94F5F3-64C4-40CA-8A8F-708D902DBE15}" type="pres">
      <dgm:prSet presAssocID="{23AF4D29-05FB-4705-AE18-045AC52B7B48}" presName="txShp" presStyleLbl="node1" presStyleIdx="0" presStyleCnt="1">
        <dgm:presLayoutVars>
          <dgm:bulletEnabled val="1"/>
        </dgm:presLayoutVars>
      </dgm:prSet>
      <dgm:spPr/>
    </dgm:pt>
  </dgm:ptLst>
  <dgm:cxnLst>
    <dgm:cxn modelId="{A4A0F730-0624-429D-9A2D-A704E5440695}" type="presOf" srcId="{127DEE4F-F4C3-4BD9-8EC1-449FA7B706E7}" destId="{8FEE719A-F1DE-455D-B897-498EA30991A9}" srcOrd="0" destOrd="0" presId="urn:microsoft.com/office/officeart/2005/8/layout/vList3"/>
    <dgm:cxn modelId="{896B98EB-3ECD-45A0-93A4-83A69C8442FC}" srcId="{127DEE4F-F4C3-4BD9-8EC1-449FA7B706E7}" destId="{23AF4D29-05FB-4705-AE18-045AC52B7B48}" srcOrd="0" destOrd="0" parTransId="{D7D2CC6D-8FCB-413D-8037-B9B09AE9575B}" sibTransId="{ED1A5EC2-894C-49C8-8DFC-63656058DFE4}"/>
    <dgm:cxn modelId="{06D897F5-9D9B-43A0-B41E-1DF51906CB37}" type="presOf" srcId="{23AF4D29-05FB-4705-AE18-045AC52B7B48}" destId="{BB94F5F3-64C4-40CA-8A8F-708D902DBE15}" srcOrd="0" destOrd="0" presId="urn:microsoft.com/office/officeart/2005/8/layout/vList3"/>
    <dgm:cxn modelId="{261C3BEF-BE61-4385-8753-7F2EEFAB772B}" type="presParOf" srcId="{8FEE719A-F1DE-455D-B897-498EA30991A9}" destId="{B8A323FC-5668-428B-A0C1-2A53BA1A4D41}" srcOrd="0" destOrd="0" presId="urn:microsoft.com/office/officeart/2005/8/layout/vList3"/>
    <dgm:cxn modelId="{A3655DC0-780A-4C13-B0B3-513F1C17E7E6}" type="presParOf" srcId="{B8A323FC-5668-428B-A0C1-2A53BA1A4D41}" destId="{F5B60991-C5F5-4EA1-9865-2D551ADC979D}" srcOrd="0" destOrd="0" presId="urn:microsoft.com/office/officeart/2005/8/layout/vList3"/>
    <dgm:cxn modelId="{9015B6BE-46FB-4889-B7A6-265BBF700FC2}" type="presParOf" srcId="{B8A323FC-5668-428B-A0C1-2A53BA1A4D41}" destId="{BB94F5F3-64C4-40CA-8A8F-708D902DBE1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7DEE4F-F4C3-4BD9-8EC1-449FA7B706E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F4D29-05FB-4705-AE18-045AC52B7B48}">
      <dgm:prSet phldrT="[Testo]"/>
      <dgm:spPr/>
      <dgm:t>
        <a:bodyPr/>
        <a:lstStyle/>
        <a:p>
          <a:r>
            <a:rPr lang="it-IT" dirty="0"/>
            <a:t>Architettura </a:t>
          </a:r>
          <a:r>
            <a:rPr lang="it-IT" dirty="0" err="1"/>
            <a:t>Durable</a:t>
          </a:r>
          <a:r>
            <a:rPr lang="it-IT" dirty="0"/>
            <a:t> </a:t>
          </a:r>
          <a:r>
            <a:rPr lang="it-IT" dirty="0" err="1"/>
            <a:t>Function</a:t>
          </a:r>
          <a:endParaRPr lang="it-IT" dirty="0"/>
        </a:p>
      </dgm:t>
    </dgm:pt>
    <dgm:pt modelId="{D7D2CC6D-8FCB-413D-8037-B9B09AE9575B}" type="parTrans" cxnId="{896B98EB-3ECD-45A0-93A4-83A69C8442FC}">
      <dgm:prSet/>
      <dgm:spPr/>
      <dgm:t>
        <a:bodyPr/>
        <a:lstStyle/>
        <a:p>
          <a:endParaRPr lang="it-IT"/>
        </a:p>
      </dgm:t>
    </dgm:pt>
    <dgm:pt modelId="{ED1A5EC2-894C-49C8-8DFC-63656058DFE4}" type="sibTrans" cxnId="{896B98EB-3ECD-45A0-93A4-83A69C8442FC}">
      <dgm:prSet/>
      <dgm:spPr/>
      <dgm:t>
        <a:bodyPr/>
        <a:lstStyle/>
        <a:p>
          <a:endParaRPr lang="it-IT"/>
        </a:p>
      </dgm:t>
    </dgm:pt>
    <dgm:pt modelId="{8FEE719A-F1DE-455D-B897-498EA30991A9}" type="pres">
      <dgm:prSet presAssocID="{127DEE4F-F4C3-4BD9-8EC1-449FA7B706E7}" presName="linearFlow" presStyleCnt="0">
        <dgm:presLayoutVars>
          <dgm:dir/>
          <dgm:resizeHandles val="exact"/>
        </dgm:presLayoutVars>
      </dgm:prSet>
      <dgm:spPr/>
    </dgm:pt>
    <dgm:pt modelId="{B8A323FC-5668-428B-A0C1-2A53BA1A4D41}" type="pres">
      <dgm:prSet presAssocID="{23AF4D29-05FB-4705-AE18-045AC52B7B48}" presName="composite" presStyleCnt="0"/>
      <dgm:spPr/>
    </dgm:pt>
    <dgm:pt modelId="{F5B60991-C5F5-4EA1-9865-2D551ADC979D}" type="pres">
      <dgm:prSet presAssocID="{23AF4D29-05FB-4705-AE18-045AC52B7B48}" presName="imgShp" presStyleLbl="fgImgPlace1" presStyleIdx="0" presStyleCnt="1"/>
      <dgm:spPr/>
    </dgm:pt>
    <dgm:pt modelId="{BB94F5F3-64C4-40CA-8A8F-708D902DBE15}" type="pres">
      <dgm:prSet presAssocID="{23AF4D29-05FB-4705-AE18-045AC52B7B48}" presName="txShp" presStyleLbl="node1" presStyleIdx="0" presStyleCnt="1">
        <dgm:presLayoutVars>
          <dgm:bulletEnabled val="1"/>
        </dgm:presLayoutVars>
      </dgm:prSet>
      <dgm:spPr/>
    </dgm:pt>
  </dgm:ptLst>
  <dgm:cxnLst>
    <dgm:cxn modelId="{A4A0F730-0624-429D-9A2D-A704E5440695}" type="presOf" srcId="{127DEE4F-F4C3-4BD9-8EC1-449FA7B706E7}" destId="{8FEE719A-F1DE-455D-B897-498EA30991A9}" srcOrd="0" destOrd="0" presId="urn:microsoft.com/office/officeart/2005/8/layout/vList3"/>
    <dgm:cxn modelId="{896B98EB-3ECD-45A0-93A4-83A69C8442FC}" srcId="{127DEE4F-F4C3-4BD9-8EC1-449FA7B706E7}" destId="{23AF4D29-05FB-4705-AE18-045AC52B7B48}" srcOrd="0" destOrd="0" parTransId="{D7D2CC6D-8FCB-413D-8037-B9B09AE9575B}" sibTransId="{ED1A5EC2-894C-49C8-8DFC-63656058DFE4}"/>
    <dgm:cxn modelId="{06D897F5-9D9B-43A0-B41E-1DF51906CB37}" type="presOf" srcId="{23AF4D29-05FB-4705-AE18-045AC52B7B48}" destId="{BB94F5F3-64C4-40CA-8A8F-708D902DBE15}" srcOrd="0" destOrd="0" presId="urn:microsoft.com/office/officeart/2005/8/layout/vList3"/>
    <dgm:cxn modelId="{261C3BEF-BE61-4385-8753-7F2EEFAB772B}" type="presParOf" srcId="{8FEE719A-F1DE-455D-B897-498EA30991A9}" destId="{B8A323FC-5668-428B-A0C1-2A53BA1A4D41}" srcOrd="0" destOrd="0" presId="urn:microsoft.com/office/officeart/2005/8/layout/vList3"/>
    <dgm:cxn modelId="{A3655DC0-780A-4C13-B0B3-513F1C17E7E6}" type="presParOf" srcId="{B8A323FC-5668-428B-A0C1-2A53BA1A4D41}" destId="{F5B60991-C5F5-4EA1-9865-2D551ADC979D}" srcOrd="0" destOrd="0" presId="urn:microsoft.com/office/officeart/2005/8/layout/vList3"/>
    <dgm:cxn modelId="{9015B6BE-46FB-4889-B7A6-265BBF700FC2}" type="presParOf" srcId="{B8A323FC-5668-428B-A0C1-2A53BA1A4D41}" destId="{BB94F5F3-64C4-40CA-8A8F-708D902DBE1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27DEE4F-F4C3-4BD9-8EC1-449FA7B706E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3AF4D29-05FB-4705-AE18-045AC52B7B48}">
      <dgm:prSet phldrT="[Testo]" custT="1"/>
      <dgm:spPr/>
      <dgm:t>
        <a:bodyPr/>
        <a:lstStyle/>
        <a:p>
          <a:r>
            <a:rPr lang="it-IT" sz="2400" dirty="0"/>
            <a:t>Modelli d’applicazione</a:t>
          </a:r>
        </a:p>
      </dgm:t>
    </dgm:pt>
    <dgm:pt modelId="{D7D2CC6D-8FCB-413D-8037-B9B09AE9575B}" type="parTrans" cxnId="{896B98EB-3ECD-45A0-93A4-83A69C8442FC}">
      <dgm:prSet/>
      <dgm:spPr/>
      <dgm:t>
        <a:bodyPr/>
        <a:lstStyle/>
        <a:p>
          <a:endParaRPr lang="it-IT"/>
        </a:p>
      </dgm:t>
    </dgm:pt>
    <dgm:pt modelId="{ED1A5EC2-894C-49C8-8DFC-63656058DFE4}" type="sibTrans" cxnId="{896B98EB-3ECD-45A0-93A4-83A69C8442FC}">
      <dgm:prSet/>
      <dgm:spPr/>
      <dgm:t>
        <a:bodyPr/>
        <a:lstStyle/>
        <a:p>
          <a:endParaRPr lang="it-IT"/>
        </a:p>
      </dgm:t>
    </dgm:pt>
    <dgm:pt modelId="{8FEE719A-F1DE-455D-B897-498EA30991A9}" type="pres">
      <dgm:prSet presAssocID="{127DEE4F-F4C3-4BD9-8EC1-449FA7B706E7}" presName="linearFlow" presStyleCnt="0">
        <dgm:presLayoutVars>
          <dgm:dir/>
          <dgm:resizeHandles val="exact"/>
        </dgm:presLayoutVars>
      </dgm:prSet>
      <dgm:spPr/>
    </dgm:pt>
    <dgm:pt modelId="{B8A323FC-5668-428B-A0C1-2A53BA1A4D41}" type="pres">
      <dgm:prSet presAssocID="{23AF4D29-05FB-4705-AE18-045AC52B7B48}" presName="composite" presStyleCnt="0"/>
      <dgm:spPr/>
    </dgm:pt>
    <dgm:pt modelId="{F5B60991-C5F5-4EA1-9865-2D551ADC979D}" type="pres">
      <dgm:prSet presAssocID="{23AF4D29-05FB-4705-AE18-045AC52B7B48}" presName="imgShp" presStyleLbl="fgImgPlace1" presStyleIdx="0" presStyleCnt="1"/>
      <dgm:spPr/>
    </dgm:pt>
    <dgm:pt modelId="{BB94F5F3-64C4-40CA-8A8F-708D902DBE15}" type="pres">
      <dgm:prSet presAssocID="{23AF4D29-05FB-4705-AE18-045AC52B7B48}" presName="txShp" presStyleLbl="node1" presStyleIdx="0" presStyleCnt="1">
        <dgm:presLayoutVars>
          <dgm:bulletEnabled val="1"/>
        </dgm:presLayoutVars>
      </dgm:prSet>
      <dgm:spPr/>
    </dgm:pt>
  </dgm:ptLst>
  <dgm:cxnLst>
    <dgm:cxn modelId="{A4A0F730-0624-429D-9A2D-A704E5440695}" type="presOf" srcId="{127DEE4F-F4C3-4BD9-8EC1-449FA7B706E7}" destId="{8FEE719A-F1DE-455D-B897-498EA30991A9}" srcOrd="0" destOrd="0" presId="urn:microsoft.com/office/officeart/2005/8/layout/vList3"/>
    <dgm:cxn modelId="{896B98EB-3ECD-45A0-93A4-83A69C8442FC}" srcId="{127DEE4F-F4C3-4BD9-8EC1-449FA7B706E7}" destId="{23AF4D29-05FB-4705-AE18-045AC52B7B48}" srcOrd="0" destOrd="0" parTransId="{D7D2CC6D-8FCB-413D-8037-B9B09AE9575B}" sibTransId="{ED1A5EC2-894C-49C8-8DFC-63656058DFE4}"/>
    <dgm:cxn modelId="{06D897F5-9D9B-43A0-B41E-1DF51906CB37}" type="presOf" srcId="{23AF4D29-05FB-4705-AE18-045AC52B7B48}" destId="{BB94F5F3-64C4-40CA-8A8F-708D902DBE15}" srcOrd="0" destOrd="0" presId="urn:microsoft.com/office/officeart/2005/8/layout/vList3"/>
    <dgm:cxn modelId="{261C3BEF-BE61-4385-8753-7F2EEFAB772B}" type="presParOf" srcId="{8FEE719A-F1DE-455D-B897-498EA30991A9}" destId="{B8A323FC-5668-428B-A0C1-2A53BA1A4D41}" srcOrd="0" destOrd="0" presId="urn:microsoft.com/office/officeart/2005/8/layout/vList3"/>
    <dgm:cxn modelId="{A3655DC0-780A-4C13-B0B3-513F1C17E7E6}" type="presParOf" srcId="{B8A323FC-5668-428B-A0C1-2A53BA1A4D41}" destId="{F5B60991-C5F5-4EA1-9865-2D551ADC979D}" srcOrd="0" destOrd="0" presId="urn:microsoft.com/office/officeart/2005/8/layout/vList3"/>
    <dgm:cxn modelId="{9015B6BE-46FB-4889-B7A6-265BBF700FC2}" type="presParOf" srcId="{B8A323FC-5668-428B-A0C1-2A53BA1A4D41}" destId="{BB94F5F3-64C4-40CA-8A8F-708D902DBE1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2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4F5F3-64C4-40CA-8A8F-708D902DBE15}">
      <dsp:nvSpPr>
        <dsp:cNvPr id="0" name=""/>
        <dsp:cNvSpPr/>
      </dsp:nvSpPr>
      <dsp:spPr>
        <a:xfrm rot="10800000">
          <a:off x="1283518" y="0"/>
          <a:ext cx="4424152" cy="6766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8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Demo</a:t>
          </a:r>
        </a:p>
      </dsp:txBody>
      <dsp:txXfrm rot="10800000">
        <a:off x="1452682" y="0"/>
        <a:ext cx="4254988" cy="676657"/>
      </dsp:txXfrm>
    </dsp:sp>
    <dsp:sp modelId="{F5B60991-C5F5-4EA1-9865-2D551ADC979D}">
      <dsp:nvSpPr>
        <dsp:cNvPr id="0" name=""/>
        <dsp:cNvSpPr/>
      </dsp:nvSpPr>
      <dsp:spPr>
        <a:xfrm>
          <a:off x="945189" y="0"/>
          <a:ext cx="676657" cy="6766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4F5F3-64C4-40CA-8A8F-708D902DBE15}">
      <dsp:nvSpPr>
        <dsp:cNvPr id="0" name=""/>
        <dsp:cNvSpPr/>
      </dsp:nvSpPr>
      <dsp:spPr>
        <a:xfrm rot="10800000">
          <a:off x="1283518" y="0"/>
          <a:ext cx="4424152" cy="6766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8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Ripassiamo Azure </a:t>
          </a:r>
          <a:r>
            <a:rPr lang="it-IT" sz="2400" kern="1200" dirty="0" err="1"/>
            <a:t>Function</a:t>
          </a:r>
          <a:endParaRPr lang="it-IT" sz="2400" kern="1200" dirty="0"/>
        </a:p>
      </dsp:txBody>
      <dsp:txXfrm rot="10800000">
        <a:off x="1452682" y="0"/>
        <a:ext cx="4254988" cy="676657"/>
      </dsp:txXfrm>
    </dsp:sp>
    <dsp:sp modelId="{F5B60991-C5F5-4EA1-9865-2D551ADC979D}">
      <dsp:nvSpPr>
        <dsp:cNvPr id="0" name=""/>
        <dsp:cNvSpPr/>
      </dsp:nvSpPr>
      <dsp:spPr>
        <a:xfrm>
          <a:off x="945189" y="0"/>
          <a:ext cx="676657" cy="6766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4F5F3-64C4-40CA-8A8F-708D902DBE15}">
      <dsp:nvSpPr>
        <dsp:cNvPr id="0" name=""/>
        <dsp:cNvSpPr/>
      </dsp:nvSpPr>
      <dsp:spPr>
        <a:xfrm rot="10800000">
          <a:off x="1283518" y="0"/>
          <a:ext cx="4424152" cy="6766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8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Azure </a:t>
          </a:r>
          <a:r>
            <a:rPr lang="it-IT" sz="2400" kern="1200" dirty="0" err="1"/>
            <a:t>Durable</a:t>
          </a:r>
          <a:r>
            <a:rPr lang="it-IT" sz="2400" kern="1200" dirty="0"/>
            <a:t> </a:t>
          </a:r>
          <a:r>
            <a:rPr lang="it-IT" sz="2400" kern="1200" dirty="0" err="1"/>
            <a:t>Function</a:t>
          </a:r>
          <a:endParaRPr lang="it-IT" sz="2400" kern="1200" dirty="0"/>
        </a:p>
      </dsp:txBody>
      <dsp:txXfrm rot="10800000">
        <a:off x="1452682" y="0"/>
        <a:ext cx="4254988" cy="676657"/>
      </dsp:txXfrm>
    </dsp:sp>
    <dsp:sp modelId="{F5B60991-C5F5-4EA1-9865-2D551ADC979D}">
      <dsp:nvSpPr>
        <dsp:cNvPr id="0" name=""/>
        <dsp:cNvSpPr/>
      </dsp:nvSpPr>
      <dsp:spPr>
        <a:xfrm>
          <a:off x="945189" y="0"/>
          <a:ext cx="676657" cy="6766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4F5F3-64C4-40CA-8A8F-708D902DBE15}">
      <dsp:nvSpPr>
        <dsp:cNvPr id="0" name=""/>
        <dsp:cNvSpPr/>
      </dsp:nvSpPr>
      <dsp:spPr>
        <a:xfrm rot="10800000">
          <a:off x="1283518" y="0"/>
          <a:ext cx="4424152" cy="6766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8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Architettura </a:t>
          </a:r>
          <a:r>
            <a:rPr lang="it-IT" sz="2400" kern="1200" dirty="0" err="1"/>
            <a:t>Durable</a:t>
          </a:r>
          <a:r>
            <a:rPr lang="it-IT" sz="2400" kern="1200" dirty="0"/>
            <a:t> </a:t>
          </a:r>
          <a:r>
            <a:rPr lang="it-IT" sz="2400" kern="1200" dirty="0" err="1"/>
            <a:t>Function</a:t>
          </a:r>
          <a:endParaRPr lang="it-IT" sz="2400" kern="1200" dirty="0"/>
        </a:p>
      </dsp:txBody>
      <dsp:txXfrm rot="10800000">
        <a:off x="1452682" y="0"/>
        <a:ext cx="4254988" cy="676657"/>
      </dsp:txXfrm>
    </dsp:sp>
    <dsp:sp modelId="{F5B60991-C5F5-4EA1-9865-2D551ADC979D}">
      <dsp:nvSpPr>
        <dsp:cNvPr id="0" name=""/>
        <dsp:cNvSpPr/>
      </dsp:nvSpPr>
      <dsp:spPr>
        <a:xfrm>
          <a:off x="945189" y="0"/>
          <a:ext cx="676657" cy="6766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4F5F3-64C4-40CA-8A8F-708D902DBE15}">
      <dsp:nvSpPr>
        <dsp:cNvPr id="0" name=""/>
        <dsp:cNvSpPr/>
      </dsp:nvSpPr>
      <dsp:spPr>
        <a:xfrm rot="10800000">
          <a:off x="1283518" y="0"/>
          <a:ext cx="4424152" cy="67665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387" tIns="91440" rIns="170688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Modelli d’applicazione</a:t>
          </a:r>
        </a:p>
      </dsp:txBody>
      <dsp:txXfrm rot="10800000">
        <a:off x="1452682" y="0"/>
        <a:ext cx="4254988" cy="676657"/>
      </dsp:txXfrm>
    </dsp:sp>
    <dsp:sp modelId="{F5B60991-C5F5-4EA1-9865-2D551ADC979D}">
      <dsp:nvSpPr>
        <dsp:cNvPr id="0" name=""/>
        <dsp:cNvSpPr/>
      </dsp:nvSpPr>
      <dsp:spPr>
        <a:xfrm>
          <a:off x="945189" y="0"/>
          <a:ext cx="676657" cy="676657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E1C624-1F49-4710-BD4D-A9A620850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24C7483-51FA-4820-BB5F-54ABFE2463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CE524E-B0D9-45FB-8A3E-51344DA17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84677CA-B800-46D7-9A81-1A5B3D85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355299-B41F-41FE-945A-9A5BA2F9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064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9217F2-30D1-4047-9E53-4F66ED86A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18C2397-E101-4A76-AD10-F1B2E07FD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FC059B-4042-4863-8ACF-BA113A99F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A018EB4-4B22-4152-A23C-9D525127A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BDE4197-441F-48E1-8DEC-495669825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95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195B356-AFE5-4336-80C7-B0E26F312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19B444-0F65-476A-AB0D-54485214B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161EB30-2610-4AB9-AE3E-428924BA6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9CB79AB-8588-49CE-9FF5-B8617A81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82AA7A3-DBE7-43E0-98CD-9DD775F1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639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604559-5E88-4A1E-9007-A7DB1BC19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85742F-CD5A-433D-9C06-BCD7154B24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F12660-B7CC-4145-B4BC-B0D75B1E5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0BE941E-F3F4-48CD-9556-D72CA4337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2ED5123-7BA3-4024-B237-B2CB3041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996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3A3FAA9-7810-47CC-86EC-5E4C0C7B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6AB48B-A13C-4C0F-AFEE-9CE1EDD63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2B5612F-3114-4692-A982-12263619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FF4D6B-FF84-4AD7-9C75-ABDCF9C33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A9455E3-554C-4CB2-9773-7ED9CD8F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720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9834D2-790C-4BD3-996B-C13FEE4E0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B2F587-8960-4A2F-8864-3F4F8EA0DC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1CB590A-D536-4A8B-BD3D-E278025B9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96F8CC-BCDD-43B7-A67A-4CE6318F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2A6A7D4-D87D-491F-8575-ECA5D7D2D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807A89-26EB-4CBE-83AD-5FDA82C86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4835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7483CB-6BA4-499B-8D89-BC11A67C6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D4D2561-B613-42CD-BF6C-B9A01D1F1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2401D08-3782-4D95-86D0-A432EE29A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126076D-534D-412A-B69E-FA6BE87AF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B1F317E-9F7C-45A7-BC4E-FFA0715D9E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4AF4DD2-8C4E-49BF-A5DE-2C352E85D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D424DD8-B0E7-4A7B-B383-C442387B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0C4CA33-1B8E-4CEF-8BB4-D43FA929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92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9E6F71-921F-4142-B8B0-7628CE051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6EB8742-61BB-4BBA-9152-FE89D2FDA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675AA5B-EE2E-44E6-BF60-5D242FE93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9AC556-04C0-4495-8F38-DEBF35E3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451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9279C5E-A4D7-474B-986E-BA028A841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6D11455-9A5C-4893-9D8E-4ECF2DF7B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E380E81-D806-48FE-9DA4-422CDE0B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3838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DC9800-D87A-48CD-AA23-5B2E7BB0A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1774E5-97AE-4E43-A6FC-9E2AACCED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09538EC-B721-4EEB-930F-FDB106400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7E3551D-9AFC-43B0-9244-6902D4DC6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CCEDCB9-C8EC-40A4-986A-FD9E2B0CC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DC3B39B-5180-4582-8CC1-B8D12951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0541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4B25AD-B804-4B19-8CC2-ECBE9094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8A295C2C-CE2A-4300-8078-904BF8DFB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5D188BE-B406-4B26-AC0B-389B93E14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D1191BE-8396-40FF-AED6-189C7E264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D4179-DD8E-4E4F-B17B-35E681200133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A800D9F-1CCE-4116-9793-BC41F904A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903F81F-CCE3-4FC5-90A2-1FFE1007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186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27082C-92CB-4383-AB9B-2948804EF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C339F5-11CB-4605-97D9-1FB1C1B03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DEA1ED-34B5-4C68-8898-F3C64E8F96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D4179-DD8E-4E4F-B17B-35E681200133}" type="datetimeFigureOut">
              <a:rPr lang="it-IT" smtClean="0"/>
              <a:t>30/10/2019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B758E5E-A729-49D6-A7AC-DE6C523C8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9B4EF8-58F3-4E0B-8197-D71A6468C2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F5EFC-8593-4A75-9216-6DF014C00BA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553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pcoding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pcoding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pcoding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pcoding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pcoding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pcoding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pcoding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://www.sharpcoding.it/" TargetMode="External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www.linkedin.com/company/sharpcoding/" TargetMode="External"/><Relationship Id="rId7" Type="http://schemas.openxmlformats.org/officeDocument/2006/relationships/hyperlink" Target="https://github.com/sharpcode-it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s://twitter.com/SharpCoding1" TargetMode="External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hyperlink" Target="https://www.facebook.com/groups/65385454507252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pcoding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18" Type="http://schemas.openxmlformats.org/officeDocument/2006/relationships/diagramColors" Target="../diagrams/colors3.xml"/><Relationship Id="rId26" Type="http://schemas.openxmlformats.org/officeDocument/2006/relationships/diagramLayout" Target="../diagrams/layout5.xml"/><Relationship Id="rId3" Type="http://schemas.openxmlformats.org/officeDocument/2006/relationships/hyperlink" Target="http://www.sharpcoding.it/" TargetMode="External"/><Relationship Id="rId21" Type="http://schemas.openxmlformats.org/officeDocument/2006/relationships/diagramLayout" Target="../diagrams/layout4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17" Type="http://schemas.openxmlformats.org/officeDocument/2006/relationships/diagramQuickStyle" Target="../diagrams/quickStyle3.xml"/><Relationship Id="rId25" Type="http://schemas.openxmlformats.org/officeDocument/2006/relationships/diagramData" Target="../diagrams/data5.xml"/><Relationship Id="rId2" Type="http://schemas.openxmlformats.org/officeDocument/2006/relationships/image" Target="../media/image1.png"/><Relationship Id="rId16" Type="http://schemas.openxmlformats.org/officeDocument/2006/relationships/diagramLayout" Target="../diagrams/layout3.xml"/><Relationship Id="rId20" Type="http://schemas.openxmlformats.org/officeDocument/2006/relationships/diagramData" Target="../diagrams/data4.xml"/><Relationship Id="rId29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24" Type="http://schemas.microsoft.com/office/2007/relationships/diagramDrawing" Target="../diagrams/drawing4.xml"/><Relationship Id="rId5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diagramColors" Target="../diagrams/colors4.xml"/><Relationship Id="rId28" Type="http://schemas.openxmlformats.org/officeDocument/2006/relationships/diagramColors" Target="../diagrams/colors5.xml"/><Relationship Id="rId10" Type="http://schemas.openxmlformats.org/officeDocument/2006/relationships/diagramData" Target="../diagrams/data2.xml"/><Relationship Id="rId19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Relationship Id="rId22" Type="http://schemas.openxmlformats.org/officeDocument/2006/relationships/diagramQuickStyle" Target="../diagrams/quickStyle4.xml"/><Relationship Id="rId27" Type="http://schemas.openxmlformats.org/officeDocument/2006/relationships/diagramQuickStyle" Target="../diagrams/quickStyle5.xml"/><Relationship Id="rId30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pcoding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pcoding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pcoding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pcoding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pcoding.i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00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7DD7BE59-D350-4552-9894-9537F892E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84" y="1776832"/>
            <a:ext cx="7097841" cy="20896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i="1" dirty="0">
                <a:latin typeface="Bell MT" panose="02020503060305020303" pitchFamily="18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</a:t>
            </a:r>
            <a:r>
              <a:rPr lang="en-US" sz="5400" i="1" dirty="0" err="1">
                <a:latin typeface="Bell MT" panose="02020503060305020303" pitchFamily="18" charset="0"/>
                <a:ea typeface="Segoe UI Emoji" panose="020B0502040204020203" pitchFamily="34" charset="0"/>
                <a:cs typeface="Segoe UI Semibold" panose="020B0702040204020203" pitchFamily="34" charset="0"/>
              </a:rPr>
              <a:t>NeverEnding</a:t>
            </a:r>
            <a:r>
              <a:rPr lang="en-US" sz="5400" i="1" dirty="0">
                <a:latin typeface="Bell MT" panose="02020503060305020303" pitchFamily="18" charset="0"/>
                <a:ea typeface="Segoe UI Emoji" panose="020B0502040204020203" pitchFamily="34" charset="0"/>
                <a:cs typeface="Segoe UI Semibold" panose="020B0702040204020203" pitchFamily="34" charset="0"/>
              </a:rPr>
              <a:t>  function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2BE1F57A-37FB-4972-8D6D-8878C002E0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9744" y="4066286"/>
            <a:ext cx="5455920" cy="10607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000" i="1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A #Pitch on  Azure Durable</a:t>
            </a:r>
            <a:r>
              <a:rPr lang="en-US" sz="2400" i="1" dirty="0">
                <a:latin typeface="Segoe U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000" i="1" dirty="0">
                <a:latin typeface="Segoe UI Emoji" panose="020B0502040204020203" pitchFamily="34" charset="0"/>
                <a:ea typeface="Segoe UI Emoji" panose="020B0502040204020203" pitchFamily="34" charset="0"/>
                <a:cs typeface="Segoe UI" panose="020B0502040204020203" pitchFamily="34" charset="0"/>
              </a:rPr>
              <a:t>Functions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3985065C-C8C4-4EEA-9ADF-3F4B50BFFFD5}"/>
              </a:ext>
            </a:extLst>
          </p:cNvPr>
          <p:cNvSpPr txBox="1"/>
          <p:nvPr/>
        </p:nvSpPr>
        <p:spPr>
          <a:xfrm>
            <a:off x="531949" y="1434337"/>
            <a:ext cx="253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err="1">
                <a:latin typeface="Bell MT" panose="02020503060305020303" pitchFamily="18" charset="0"/>
              </a:rPr>
              <a:t>Presents</a:t>
            </a:r>
            <a:r>
              <a:rPr lang="it-IT" i="1" dirty="0">
                <a:latin typeface="Bell MT" panose="02020503060305020303" pitchFamily="18" charset="0"/>
              </a:rPr>
              <a:t>: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B2E779E2-DFBD-43F9-BEAC-5CF6190568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9" y="-270857"/>
            <a:ext cx="2135886" cy="2135886"/>
          </a:xfrm>
          <a:prstGeom prst="rect">
            <a:avLst/>
          </a:prstGeom>
        </p:spPr>
      </p:pic>
      <p:sp>
        <p:nvSpPr>
          <p:cNvPr id="17" name="Ovale 16">
            <a:extLst>
              <a:ext uri="{FF2B5EF4-FFF2-40B4-BE49-F238E27FC236}">
                <a16:creationId xmlns:a16="http://schemas.microsoft.com/office/drawing/2014/main" id="{3711A5C7-4E11-4111-BCF8-371FDD01CA8A}"/>
              </a:ext>
            </a:extLst>
          </p:cNvPr>
          <p:cNvSpPr/>
          <p:nvPr/>
        </p:nvSpPr>
        <p:spPr>
          <a:xfrm>
            <a:off x="7286625" y="-136109"/>
            <a:ext cx="5227407" cy="4952281"/>
          </a:xfrm>
          <a:prstGeom prst="ellipse">
            <a:avLst/>
          </a:prstGeom>
          <a:solidFill>
            <a:schemeClr val="tx1"/>
          </a:solidFill>
          <a:ln w="165100" cap="flat" cmpd="sng">
            <a:solidFill>
              <a:srgbClr val="D5E3F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6" name="Immagine 25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7B5BCB60-96E3-4401-B9BB-DFE6682E0D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49" y="6177906"/>
            <a:ext cx="1719687" cy="447763"/>
          </a:xfrm>
          <a:prstGeom prst="rect">
            <a:avLst/>
          </a:prstGeom>
        </p:spPr>
      </p:pic>
      <p:pic>
        <p:nvPicPr>
          <p:cNvPr id="28" name="Immagine 27" descr="Immagine che contiene orologio, segnale&#10;&#10;Descrizione generata automaticamente">
            <a:extLst>
              <a:ext uri="{FF2B5EF4-FFF2-40B4-BE49-F238E27FC236}">
                <a16:creationId xmlns:a16="http://schemas.microsoft.com/office/drawing/2014/main" id="{B0B3AAC3-7568-4B3F-A89A-6276D2003E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80" y="514496"/>
            <a:ext cx="4276096" cy="365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732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00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72F3CD0-E522-4ACA-99D1-972CFF3B1C9F}"/>
              </a:ext>
            </a:extLst>
          </p:cNvPr>
          <p:cNvSpPr txBox="1"/>
          <p:nvPr/>
        </p:nvSpPr>
        <p:spPr>
          <a:xfrm>
            <a:off x="7647923" y="2828835"/>
            <a:ext cx="2749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72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F4D5C5FD-14B8-4417-BF77-605B2F0C65F4}"/>
              </a:ext>
            </a:extLst>
          </p:cNvPr>
          <p:cNvSpPr/>
          <p:nvPr/>
        </p:nvSpPr>
        <p:spPr>
          <a:xfrm>
            <a:off x="-1401812" y="-1010766"/>
            <a:ext cx="7272525" cy="6889762"/>
          </a:xfrm>
          <a:prstGeom prst="ellipse">
            <a:avLst/>
          </a:prstGeom>
          <a:solidFill>
            <a:schemeClr val="bg1"/>
          </a:solidFill>
          <a:ln w="165100" cap="flat" cmpd="sng">
            <a:solidFill>
              <a:srgbClr val="D5E3F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9" name="Immagine 28" descr="Immagine che contiene uomo, persona, fotografia, cellulare&#10;&#10;Descrizione generata automaticamente">
            <a:extLst>
              <a:ext uri="{FF2B5EF4-FFF2-40B4-BE49-F238E27FC236}">
                <a16:creationId xmlns:a16="http://schemas.microsoft.com/office/drawing/2014/main" id="{024C3792-9917-46BD-94D8-11EB3F744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4" y="445440"/>
            <a:ext cx="4219048" cy="3914286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3CCC1C79-682F-4CD2-B788-DC53B02D8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394" y="5724092"/>
            <a:ext cx="1376934" cy="1376934"/>
          </a:xfrm>
          <a:prstGeom prst="rect">
            <a:avLst/>
          </a:prstGeom>
        </p:spPr>
      </p:pic>
      <p:pic>
        <p:nvPicPr>
          <p:cNvPr id="35" name="Immagine 34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36060C5E-BDC1-4CEC-B4EA-3B92DB7A0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4" y="6191064"/>
            <a:ext cx="1701359" cy="4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975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67FEEAA-EE18-442A-83D5-65E855784737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9AF964-4750-4ADF-A2C7-740A9763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837836-A082-4ECE-8826-3508EA93BA3D}"/>
              </a:ext>
            </a:extLst>
          </p:cNvPr>
          <p:cNvSpPr txBox="1"/>
          <p:nvPr/>
        </p:nvSpPr>
        <p:spPr>
          <a:xfrm>
            <a:off x="9423000" y="138273"/>
            <a:ext cx="258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NeverEnding</a:t>
            </a:r>
            <a:r>
              <a:rPr lang="en-US" sz="20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 Function</a:t>
            </a:r>
            <a:endParaRPr lang="it-IT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CasellaDiTesto 10">
            <a:hlinkClick r:id="rId3"/>
            <a:extLst>
              <a:ext uri="{FF2B5EF4-FFF2-40B4-BE49-F238E27FC236}">
                <a16:creationId xmlns:a16="http://schemas.microsoft.com/office/drawing/2014/main" id="{B0D661F0-29A3-43B4-B7E0-1B0250DB47AE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2E126323-128D-4C54-BF67-61F377A4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6324275"/>
            <a:ext cx="1701359" cy="442991"/>
          </a:xfrm>
          <a:prstGeom prst="rect">
            <a:avLst/>
          </a:prstGeom>
        </p:spPr>
      </p:pic>
      <p:grpSp>
        <p:nvGrpSpPr>
          <p:cNvPr id="22" name="Gruppo 21">
            <a:extLst>
              <a:ext uri="{FF2B5EF4-FFF2-40B4-BE49-F238E27FC236}">
                <a16:creationId xmlns:a16="http://schemas.microsoft.com/office/drawing/2014/main" id="{70628825-4E6B-4DDA-835F-6DE28D2B4E77}"/>
              </a:ext>
            </a:extLst>
          </p:cNvPr>
          <p:cNvGrpSpPr/>
          <p:nvPr/>
        </p:nvGrpSpPr>
        <p:grpSpPr>
          <a:xfrm>
            <a:off x="290098" y="1104639"/>
            <a:ext cx="3200448" cy="4147285"/>
            <a:chOff x="290098" y="1104639"/>
            <a:chExt cx="3200448" cy="4147285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69DFE7A4-1C7B-413A-8DB4-03AAEEACF49C}"/>
                </a:ext>
              </a:extLst>
            </p:cNvPr>
            <p:cNvSpPr txBox="1"/>
            <p:nvPr/>
          </p:nvSpPr>
          <p:spPr>
            <a:xfrm>
              <a:off x="290099" y="3774596"/>
              <a:ext cx="320044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/>
                <a:t>Oltre a chiamare le funzioni di attività, le funzioni dell'agente di orchestrazione possono chiamare altre funzioni dell'agente di orchestrazione.</a:t>
              </a: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BB858C8F-D83E-4C06-A736-4A5288AB8C31}"/>
                </a:ext>
              </a:extLst>
            </p:cNvPr>
            <p:cNvSpPr txBox="1"/>
            <p:nvPr/>
          </p:nvSpPr>
          <p:spPr>
            <a:xfrm>
              <a:off x="290098" y="1104639"/>
              <a:ext cx="3200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Sub-orchestrazioni</a:t>
              </a:r>
            </a:p>
          </p:txBody>
        </p:sp>
        <p:pic>
          <p:nvPicPr>
            <p:cNvPr id="17" name="Immagine 16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303EB9F4-25E7-4E21-9E4D-CA90E5A94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95" y="1508838"/>
              <a:ext cx="2096853" cy="2031326"/>
            </a:xfrm>
            <a:prstGeom prst="rect">
              <a:avLst/>
            </a:prstGeom>
          </p:spPr>
        </p:pic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3D0CB6A9-723A-424A-AB43-9AA03DD3E37C}"/>
              </a:ext>
            </a:extLst>
          </p:cNvPr>
          <p:cNvGrpSpPr/>
          <p:nvPr/>
        </p:nvGrpSpPr>
        <p:grpSpPr>
          <a:xfrm>
            <a:off x="4179226" y="1104639"/>
            <a:ext cx="3417324" cy="4403533"/>
            <a:chOff x="4135266" y="1104639"/>
            <a:chExt cx="3417324" cy="4403533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B559875-4834-4F1A-B8A5-9DE5468CDC6A}"/>
                </a:ext>
              </a:extLst>
            </p:cNvPr>
            <p:cNvSpPr txBox="1"/>
            <p:nvPr/>
          </p:nvSpPr>
          <p:spPr>
            <a:xfrm>
              <a:off x="4135266" y="3753846"/>
              <a:ext cx="341732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/>
                <a:t>Le funzioni di orchestrazione possono rimanere in attesa e in ascolto di eventi esterni. Questa funzionalità è spesso utile per gestire l'interazione umana o altri trigger esterni.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62071A6-A25B-4160-BA3D-5ACF4171AC22}"/>
                </a:ext>
              </a:extLst>
            </p:cNvPr>
            <p:cNvSpPr txBox="1"/>
            <p:nvPr/>
          </p:nvSpPr>
          <p:spPr>
            <a:xfrm>
              <a:off x="4135266" y="1104639"/>
              <a:ext cx="3417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Eventi esterni</a:t>
              </a:r>
            </a:p>
          </p:txBody>
        </p:sp>
        <p:pic>
          <p:nvPicPr>
            <p:cNvPr id="18" name="Immagine 17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7481DFCF-164F-4240-ADAD-CE0697A64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501" y="1473971"/>
              <a:ext cx="2096853" cy="2031326"/>
            </a:xfrm>
            <a:prstGeom prst="rect">
              <a:avLst/>
            </a:prstGeom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518A5455-9B6F-40A7-A576-0F93A2878020}"/>
              </a:ext>
            </a:extLst>
          </p:cNvPr>
          <p:cNvGrpSpPr/>
          <p:nvPr/>
        </p:nvGrpSpPr>
        <p:grpSpPr>
          <a:xfrm>
            <a:off x="8578314" y="1104639"/>
            <a:ext cx="3417324" cy="5168812"/>
            <a:chOff x="8578314" y="1104639"/>
            <a:chExt cx="3417324" cy="5168812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4764370-E481-44D5-9C5B-4F95B4C62717}"/>
                </a:ext>
              </a:extLst>
            </p:cNvPr>
            <p:cNvSpPr txBox="1"/>
            <p:nvPr/>
          </p:nvSpPr>
          <p:spPr>
            <a:xfrm>
              <a:off x="8578314" y="1104639"/>
              <a:ext cx="3417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Timer</a:t>
              </a: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5C9A79C7-FF10-4CA7-AD3B-4E349D6AAAF4}"/>
                </a:ext>
              </a:extLst>
            </p:cNvPr>
            <p:cNvSpPr txBox="1"/>
            <p:nvPr/>
          </p:nvSpPr>
          <p:spPr>
            <a:xfrm>
              <a:off x="8578314" y="3688128"/>
              <a:ext cx="3417324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/>
                <a:t>Azure </a:t>
              </a:r>
              <a:r>
                <a:rPr lang="it-IT" dirty="0" err="1"/>
                <a:t>Functions</a:t>
              </a:r>
              <a:r>
                <a:rPr lang="it-IT" dirty="0"/>
                <a:t> </a:t>
              </a:r>
              <a:r>
                <a:rPr lang="it-IT" dirty="0" err="1"/>
                <a:t>Durable</a:t>
              </a:r>
              <a:r>
                <a:rPr lang="it-IT" dirty="0"/>
                <a:t> fornisce </a:t>
              </a:r>
              <a:r>
                <a:rPr lang="it-IT" i="1" dirty="0"/>
                <a:t>timer permanenti</a:t>
              </a:r>
              <a:r>
                <a:rPr lang="it-IT" dirty="0"/>
                <a:t> da usare nelle funzioni di orchestrazione per implementare ritardi o per impostare </a:t>
              </a:r>
              <a:r>
                <a:rPr lang="it-IT" dirty="0" err="1"/>
                <a:t>timeout</a:t>
              </a:r>
              <a:r>
                <a:rPr lang="it-IT" dirty="0"/>
                <a:t> nelle azioni asincrone. I timer permanenti devono essere usati nelle funzioni dell'agente di orchestrazione</a:t>
              </a:r>
            </a:p>
          </p:txBody>
        </p:sp>
        <p:pic>
          <p:nvPicPr>
            <p:cNvPr id="19" name="Immagine 18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12005A84-C3FA-442B-B46F-6C2983D63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547" y="1480302"/>
              <a:ext cx="2096853" cy="2031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944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67FEEAA-EE18-442A-83D5-65E855784737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9AF964-4750-4ADF-A2C7-740A9763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837836-A082-4ECE-8826-3508EA93BA3D}"/>
              </a:ext>
            </a:extLst>
          </p:cNvPr>
          <p:cNvSpPr txBox="1"/>
          <p:nvPr/>
        </p:nvSpPr>
        <p:spPr>
          <a:xfrm>
            <a:off x="9423000" y="138273"/>
            <a:ext cx="258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NeverEnding</a:t>
            </a:r>
            <a:r>
              <a:rPr lang="en-US" sz="20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 Function</a:t>
            </a:r>
            <a:endParaRPr lang="it-IT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CasellaDiTesto 10">
            <a:hlinkClick r:id="rId3"/>
            <a:extLst>
              <a:ext uri="{FF2B5EF4-FFF2-40B4-BE49-F238E27FC236}">
                <a16:creationId xmlns:a16="http://schemas.microsoft.com/office/drawing/2014/main" id="{B0D661F0-29A3-43B4-B7E0-1B0250DB47AE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2E126323-128D-4C54-BF67-61F377A4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6324275"/>
            <a:ext cx="1701359" cy="44299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9463E7-6599-4D78-A2F2-1D6B8A3522C4}"/>
              </a:ext>
            </a:extLst>
          </p:cNvPr>
          <p:cNvSpPr txBox="1"/>
          <p:nvPr/>
        </p:nvSpPr>
        <p:spPr>
          <a:xfrm>
            <a:off x="0" y="8308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Modello di applicazione 1# Concatenamento</a:t>
            </a:r>
          </a:p>
        </p:txBody>
      </p:sp>
      <p:pic>
        <p:nvPicPr>
          <p:cNvPr id="12" name="Immagine 11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05BA0A6C-F0EC-4BB7-AE1F-EA40CC334B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2649684"/>
            <a:ext cx="7859222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0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67FEEAA-EE18-442A-83D5-65E855784737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9AF964-4750-4ADF-A2C7-740A9763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837836-A082-4ECE-8826-3508EA93BA3D}"/>
              </a:ext>
            </a:extLst>
          </p:cNvPr>
          <p:cNvSpPr txBox="1"/>
          <p:nvPr/>
        </p:nvSpPr>
        <p:spPr>
          <a:xfrm>
            <a:off x="9423000" y="138273"/>
            <a:ext cx="258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NeverEnding</a:t>
            </a:r>
            <a:r>
              <a:rPr lang="en-US" sz="20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 Function</a:t>
            </a:r>
            <a:endParaRPr lang="it-IT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CasellaDiTesto 10">
            <a:hlinkClick r:id="rId3"/>
            <a:extLst>
              <a:ext uri="{FF2B5EF4-FFF2-40B4-BE49-F238E27FC236}">
                <a16:creationId xmlns:a16="http://schemas.microsoft.com/office/drawing/2014/main" id="{B0D661F0-29A3-43B4-B7E0-1B0250DB47AE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2E126323-128D-4C54-BF67-61F377A4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6324275"/>
            <a:ext cx="1701359" cy="44299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9463E7-6599-4D78-A2F2-1D6B8A3522C4}"/>
              </a:ext>
            </a:extLst>
          </p:cNvPr>
          <p:cNvSpPr txBox="1"/>
          <p:nvPr/>
        </p:nvSpPr>
        <p:spPr>
          <a:xfrm>
            <a:off x="0" y="8308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Modello di applicazione 2# fan-out/fan-in</a:t>
            </a:r>
          </a:p>
        </p:txBody>
      </p:sp>
      <p:pic>
        <p:nvPicPr>
          <p:cNvPr id="14" name="Immagine 13" descr="Immagine che contiene segnale, disegnando&#10;&#10;Descrizione generata automaticamente">
            <a:extLst>
              <a:ext uri="{FF2B5EF4-FFF2-40B4-BE49-F238E27FC236}">
                <a16:creationId xmlns:a16="http://schemas.microsoft.com/office/drawing/2014/main" id="{DCBC821A-EB48-4DD3-BF61-4B86C6EFF1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654" y="2066735"/>
            <a:ext cx="5496692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45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67FEEAA-EE18-442A-83D5-65E855784737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9AF964-4750-4ADF-A2C7-740A9763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837836-A082-4ECE-8826-3508EA93BA3D}"/>
              </a:ext>
            </a:extLst>
          </p:cNvPr>
          <p:cNvSpPr txBox="1"/>
          <p:nvPr/>
        </p:nvSpPr>
        <p:spPr>
          <a:xfrm>
            <a:off x="9423000" y="138273"/>
            <a:ext cx="258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NeverEnding</a:t>
            </a:r>
            <a:r>
              <a:rPr lang="en-US" sz="20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 Function</a:t>
            </a:r>
            <a:endParaRPr lang="it-IT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CasellaDiTesto 10">
            <a:hlinkClick r:id="rId3"/>
            <a:extLst>
              <a:ext uri="{FF2B5EF4-FFF2-40B4-BE49-F238E27FC236}">
                <a16:creationId xmlns:a16="http://schemas.microsoft.com/office/drawing/2014/main" id="{B0D661F0-29A3-43B4-B7E0-1B0250DB47AE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2E126323-128D-4C54-BF67-61F377A4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6324275"/>
            <a:ext cx="1701359" cy="44299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9463E7-6599-4D78-A2F2-1D6B8A3522C4}"/>
              </a:ext>
            </a:extLst>
          </p:cNvPr>
          <p:cNvSpPr txBox="1"/>
          <p:nvPr/>
        </p:nvSpPr>
        <p:spPr>
          <a:xfrm>
            <a:off x="0" y="8308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Modello di applicazione 3# Api http asincrone</a:t>
            </a:r>
          </a:p>
        </p:txBody>
      </p:sp>
      <p:pic>
        <p:nvPicPr>
          <p:cNvPr id="3" name="Immagine 2" descr="Immagine che contiene segnale, frigorifero&#10;&#10;Descrizione generata automaticamente">
            <a:extLst>
              <a:ext uri="{FF2B5EF4-FFF2-40B4-BE49-F238E27FC236}">
                <a16:creationId xmlns:a16="http://schemas.microsoft.com/office/drawing/2014/main" id="{BFD86905-1174-4933-AA0E-4AE1F6F877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92" y="1971471"/>
            <a:ext cx="3877216" cy="291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437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67FEEAA-EE18-442A-83D5-65E855784737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9AF964-4750-4ADF-A2C7-740A9763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837836-A082-4ECE-8826-3508EA93BA3D}"/>
              </a:ext>
            </a:extLst>
          </p:cNvPr>
          <p:cNvSpPr txBox="1"/>
          <p:nvPr/>
        </p:nvSpPr>
        <p:spPr>
          <a:xfrm>
            <a:off x="9423000" y="138273"/>
            <a:ext cx="258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NeverEnding</a:t>
            </a:r>
            <a:r>
              <a:rPr lang="en-US" sz="20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 Function</a:t>
            </a:r>
            <a:endParaRPr lang="it-IT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CasellaDiTesto 10">
            <a:hlinkClick r:id="rId3"/>
            <a:extLst>
              <a:ext uri="{FF2B5EF4-FFF2-40B4-BE49-F238E27FC236}">
                <a16:creationId xmlns:a16="http://schemas.microsoft.com/office/drawing/2014/main" id="{B0D661F0-29A3-43B4-B7E0-1B0250DB47AE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2E126323-128D-4C54-BF67-61F377A4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6324275"/>
            <a:ext cx="1701359" cy="44299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9463E7-6599-4D78-A2F2-1D6B8A3522C4}"/>
              </a:ext>
            </a:extLst>
          </p:cNvPr>
          <p:cNvSpPr txBox="1"/>
          <p:nvPr/>
        </p:nvSpPr>
        <p:spPr>
          <a:xfrm>
            <a:off x="0" y="8308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Modello di applicazione 4# monitorare</a:t>
            </a:r>
          </a:p>
        </p:txBody>
      </p:sp>
      <p:pic>
        <p:nvPicPr>
          <p:cNvPr id="7" name="Immagine 6" descr="Immagine che contiene segnale&#10;&#10;Descrizione generata automaticamente">
            <a:extLst>
              <a:ext uri="{FF2B5EF4-FFF2-40B4-BE49-F238E27FC236}">
                <a16:creationId xmlns:a16="http://schemas.microsoft.com/office/drawing/2014/main" id="{0C3F2E72-5756-463B-A211-E4E7EBAD2D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398" y="2279824"/>
            <a:ext cx="3637204" cy="24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695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67FEEAA-EE18-442A-83D5-65E855784737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9AF964-4750-4ADF-A2C7-740A9763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837836-A082-4ECE-8826-3508EA93BA3D}"/>
              </a:ext>
            </a:extLst>
          </p:cNvPr>
          <p:cNvSpPr txBox="1"/>
          <p:nvPr/>
        </p:nvSpPr>
        <p:spPr>
          <a:xfrm>
            <a:off x="9423000" y="138273"/>
            <a:ext cx="258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NeverEnding</a:t>
            </a:r>
            <a:r>
              <a:rPr lang="en-US" sz="20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 Function</a:t>
            </a:r>
            <a:endParaRPr lang="it-IT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CasellaDiTesto 10">
            <a:hlinkClick r:id="rId3"/>
            <a:extLst>
              <a:ext uri="{FF2B5EF4-FFF2-40B4-BE49-F238E27FC236}">
                <a16:creationId xmlns:a16="http://schemas.microsoft.com/office/drawing/2014/main" id="{B0D661F0-29A3-43B4-B7E0-1B0250DB47AE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2E126323-128D-4C54-BF67-61F377A4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6324275"/>
            <a:ext cx="1701359" cy="442991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9463E7-6599-4D78-A2F2-1D6B8A3522C4}"/>
              </a:ext>
            </a:extLst>
          </p:cNvPr>
          <p:cNvSpPr txBox="1"/>
          <p:nvPr/>
        </p:nvSpPr>
        <p:spPr>
          <a:xfrm>
            <a:off x="0" y="8308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Modello di applicazione 5# Interazione umana</a:t>
            </a:r>
          </a:p>
        </p:txBody>
      </p:sp>
      <p:pic>
        <p:nvPicPr>
          <p:cNvPr id="3" name="Immagine 2" descr="Immagine che contiene disegnando, segnale&#10;&#10;Descrizione generata automaticamente">
            <a:extLst>
              <a:ext uri="{FF2B5EF4-FFF2-40B4-BE49-F238E27FC236}">
                <a16:creationId xmlns:a16="http://schemas.microsoft.com/office/drawing/2014/main" id="{EE593C0B-E8CF-483E-8AE1-3A0DE23A60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60" y="2393925"/>
            <a:ext cx="6177679" cy="259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43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00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72F3CD0-E522-4ACA-99D1-972CFF3B1C9F}"/>
              </a:ext>
            </a:extLst>
          </p:cNvPr>
          <p:cNvSpPr txBox="1"/>
          <p:nvPr/>
        </p:nvSpPr>
        <p:spPr>
          <a:xfrm>
            <a:off x="7647923" y="2828835"/>
            <a:ext cx="27494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7200" b="1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F4D5C5FD-14B8-4417-BF77-605B2F0C65F4}"/>
              </a:ext>
            </a:extLst>
          </p:cNvPr>
          <p:cNvSpPr/>
          <p:nvPr/>
        </p:nvSpPr>
        <p:spPr>
          <a:xfrm>
            <a:off x="-1401812" y="-1010766"/>
            <a:ext cx="7272525" cy="6889762"/>
          </a:xfrm>
          <a:prstGeom prst="ellipse">
            <a:avLst/>
          </a:prstGeom>
          <a:solidFill>
            <a:schemeClr val="bg1"/>
          </a:solidFill>
          <a:ln w="165100" cap="flat" cmpd="sng">
            <a:solidFill>
              <a:srgbClr val="D5E3F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9" name="Immagine 28" descr="Immagine che contiene uomo, persona, fotografia, cellulare&#10;&#10;Descrizione generata automaticamente">
            <a:extLst>
              <a:ext uri="{FF2B5EF4-FFF2-40B4-BE49-F238E27FC236}">
                <a16:creationId xmlns:a16="http://schemas.microsoft.com/office/drawing/2014/main" id="{024C3792-9917-46BD-94D8-11EB3F744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44" y="445440"/>
            <a:ext cx="4219048" cy="3914286"/>
          </a:xfrm>
          <a:prstGeom prst="rect">
            <a:avLst/>
          </a:prstGeom>
        </p:spPr>
      </p:pic>
      <p:pic>
        <p:nvPicPr>
          <p:cNvPr id="33" name="Immagine 32">
            <a:extLst>
              <a:ext uri="{FF2B5EF4-FFF2-40B4-BE49-F238E27FC236}">
                <a16:creationId xmlns:a16="http://schemas.microsoft.com/office/drawing/2014/main" id="{3CCC1C79-682F-4CD2-B788-DC53B02D87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394" y="5724092"/>
            <a:ext cx="1376934" cy="1376934"/>
          </a:xfrm>
          <a:prstGeom prst="rect">
            <a:avLst/>
          </a:prstGeom>
        </p:spPr>
      </p:pic>
      <p:pic>
        <p:nvPicPr>
          <p:cNvPr id="35" name="Immagine 34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36060C5E-BDC1-4CEC-B4EA-3B92DB7A0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94" y="6191064"/>
            <a:ext cx="1701359" cy="4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3441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00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67EDA606-A615-4B6F-AEA2-21776F73F64D}"/>
              </a:ext>
            </a:extLst>
          </p:cNvPr>
          <p:cNvSpPr/>
          <p:nvPr/>
        </p:nvSpPr>
        <p:spPr>
          <a:xfrm>
            <a:off x="-1401812" y="-1010766"/>
            <a:ext cx="7272525" cy="6889762"/>
          </a:xfrm>
          <a:prstGeom prst="ellipse">
            <a:avLst/>
          </a:prstGeom>
          <a:solidFill>
            <a:schemeClr val="bg1"/>
          </a:solidFill>
          <a:ln w="165100" cap="flat" cmpd="sng">
            <a:solidFill>
              <a:srgbClr val="D5E3F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4" name="Immagine 23" descr="Immagine che contiene oggetto&#10;&#10;Descrizione generata automaticamente">
            <a:extLst>
              <a:ext uri="{FF2B5EF4-FFF2-40B4-BE49-F238E27FC236}">
                <a16:creationId xmlns:a16="http://schemas.microsoft.com/office/drawing/2014/main" id="{CD010BEB-9165-4DD3-84DF-F416910588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4313" y="-376030"/>
            <a:ext cx="6255026" cy="6255026"/>
          </a:xfrm>
          <a:prstGeom prst="rect">
            <a:avLst/>
          </a:prstGeom>
        </p:spPr>
      </p:pic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72F3CD0-E522-4ACA-99D1-972CFF3B1C9F}"/>
              </a:ext>
            </a:extLst>
          </p:cNvPr>
          <p:cNvSpPr txBox="1"/>
          <p:nvPr/>
        </p:nvSpPr>
        <p:spPr>
          <a:xfrm>
            <a:off x="7035392" y="2751483"/>
            <a:ext cx="43717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6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it-IT" sz="6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/>
            <a:r>
              <a:rPr lang="it-IT" sz="6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</a:p>
          <a:p>
            <a:pPr algn="ctr"/>
            <a:r>
              <a:rPr lang="it-IT" sz="60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endParaRPr lang="it-IT" sz="6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550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67FEEAA-EE18-442A-83D5-65E855784737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9AF964-4750-4ADF-A2C7-740A9763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837836-A082-4ECE-8826-3508EA93BA3D}"/>
              </a:ext>
            </a:extLst>
          </p:cNvPr>
          <p:cNvSpPr txBox="1"/>
          <p:nvPr/>
        </p:nvSpPr>
        <p:spPr>
          <a:xfrm>
            <a:off x="9423000" y="138273"/>
            <a:ext cx="258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NeverEnding</a:t>
            </a:r>
            <a:r>
              <a:rPr lang="en-US" sz="20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 Function</a:t>
            </a:r>
            <a:endParaRPr lang="it-IT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CasellaDiTesto 10">
            <a:hlinkClick r:id="rId3"/>
            <a:extLst>
              <a:ext uri="{FF2B5EF4-FFF2-40B4-BE49-F238E27FC236}">
                <a16:creationId xmlns:a16="http://schemas.microsoft.com/office/drawing/2014/main" id="{B0D661F0-29A3-43B4-B7E0-1B0250DB47AE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2E126323-128D-4C54-BF67-61F377A4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6324275"/>
            <a:ext cx="1701359" cy="44299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0F5B31F-4210-4A31-9BB7-3F8285F4B6A9}"/>
              </a:ext>
            </a:extLst>
          </p:cNvPr>
          <p:cNvSpPr txBox="1"/>
          <p:nvPr/>
        </p:nvSpPr>
        <p:spPr>
          <a:xfrm>
            <a:off x="572877" y="2459756"/>
            <a:ext cx="630164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tinyurl.com/</a:t>
            </a:r>
            <a:r>
              <a:rPr lang="it-IT" sz="44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binariof</a:t>
            </a:r>
            <a:r>
              <a:rPr lang="it-IT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-event</a:t>
            </a:r>
            <a:r>
              <a:rPr lang="it-IT" sz="4400" dirty="0"/>
              <a:t>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180958-B776-4AF8-8A8C-9917BC8A57D6}"/>
              </a:ext>
            </a:extLst>
          </p:cNvPr>
          <p:cNvSpPr txBox="1"/>
          <p:nvPr/>
        </p:nvSpPr>
        <p:spPr>
          <a:xfrm>
            <a:off x="572877" y="1567514"/>
            <a:ext cx="36245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/>
              <a:t>Prima dei saluti…. </a:t>
            </a:r>
          </a:p>
          <a:p>
            <a:endParaRPr lang="it-IT" dirty="0"/>
          </a:p>
        </p:txBody>
      </p:sp>
      <p:pic>
        <p:nvPicPr>
          <p:cNvPr id="10" name="Immagine 9" descr="Immagine che contiene nero, disegnando&#10;&#10;Descrizione generata automaticamente">
            <a:extLst>
              <a:ext uri="{FF2B5EF4-FFF2-40B4-BE49-F238E27FC236}">
                <a16:creationId xmlns:a16="http://schemas.microsoft.com/office/drawing/2014/main" id="{7955C277-70DA-4868-90A7-07D298D24E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51" y="1567514"/>
            <a:ext cx="2891297" cy="289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67FEEAA-EE18-442A-83D5-65E855784737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9AF964-4750-4ADF-A2C7-740A9763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837836-A082-4ECE-8826-3508EA93BA3D}"/>
              </a:ext>
            </a:extLst>
          </p:cNvPr>
          <p:cNvSpPr txBox="1"/>
          <p:nvPr/>
        </p:nvSpPr>
        <p:spPr>
          <a:xfrm>
            <a:off x="9423000" y="138273"/>
            <a:ext cx="258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NeverEnding</a:t>
            </a:r>
            <a:r>
              <a:rPr lang="en-US" sz="20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 Function</a:t>
            </a:r>
            <a:endParaRPr lang="it-IT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CasellaDiTesto 10">
            <a:hlinkClick r:id="rId3"/>
            <a:extLst>
              <a:ext uri="{FF2B5EF4-FFF2-40B4-BE49-F238E27FC236}">
                <a16:creationId xmlns:a16="http://schemas.microsoft.com/office/drawing/2014/main" id="{B0D661F0-29A3-43B4-B7E0-1B0250DB47AE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2E126323-128D-4C54-BF67-61F377A4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6324275"/>
            <a:ext cx="1701359" cy="442991"/>
          </a:xfrm>
          <a:prstGeom prst="rect">
            <a:avLst/>
          </a:prstGeom>
        </p:spPr>
      </p:pic>
      <p:pic>
        <p:nvPicPr>
          <p:cNvPr id="14" name="Immagine 13" descr="Immagine che contiene uomo, fotografia, guardando, indossando&#10;&#10;Descrizione generata automaticamente">
            <a:extLst>
              <a:ext uri="{FF2B5EF4-FFF2-40B4-BE49-F238E27FC236}">
                <a16:creationId xmlns:a16="http://schemas.microsoft.com/office/drawing/2014/main" id="{52CD2F04-0969-45AE-9516-84F227BCE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65" y="3501461"/>
            <a:ext cx="1371600" cy="1379220"/>
          </a:xfrm>
          <a:prstGeom prst="rect">
            <a:avLst/>
          </a:prstGeom>
        </p:spPr>
      </p:pic>
      <p:pic>
        <p:nvPicPr>
          <p:cNvPr id="15" name="Immagine 14" descr="Immagine che contiene uomo, cravatta, persona, indossando&#10;&#10;Descrizione generata automaticamente">
            <a:extLst>
              <a:ext uri="{FF2B5EF4-FFF2-40B4-BE49-F238E27FC236}">
                <a16:creationId xmlns:a16="http://schemas.microsoft.com/office/drawing/2014/main" id="{9017B7E7-13D5-4BE2-9576-E86616314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452" y="3470981"/>
            <a:ext cx="1371600" cy="1440180"/>
          </a:xfrm>
          <a:prstGeom prst="rect">
            <a:avLst/>
          </a:prstGeom>
        </p:spPr>
      </p:pic>
      <p:pic>
        <p:nvPicPr>
          <p:cNvPr id="16" name="Immagine 15" descr="Immagine che contiene persona, uomo, cravatta, indossando&#10;&#10;Descrizione generata automaticamente">
            <a:extLst>
              <a:ext uri="{FF2B5EF4-FFF2-40B4-BE49-F238E27FC236}">
                <a16:creationId xmlns:a16="http://schemas.microsoft.com/office/drawing/2014/main" id="{3B1708D6-2E18-48AB-B368-614335AB25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139" y="3501461"/>
            <a:ext cx="1363810" cy="1440000"/>
          </a:xfrm>
          <a:prstGeom prst="rect">
            <a:avLst/>
          </a:prstGeom>
        </p:spPr>
      </p:pic>
      <p:pic>
        <p:nvPicPr>
          <p:cNvPr id="17" name="Immagine 16" descr="Immagine che contiene uomo, persona, interni, cravatta&#10;&#10;Descrizione generata automaticamente">
            <a:extLst>
              <a:ext uri="{FF2B5EF4-FFF2-40B4-BE49-F238E27FC236}">
                <a16:creationId xmlns:a16="http://schemas.microsoft.com/office/drawing/2014/main" id="{A6F47FC3-B37C-48EA-87A9-A199885761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718" y="3440681"/>
            <a:ext cx="1371429" cy="1440000"/>
          </a:xfrm>
          <a:prstGeom prst="rect">
            <a:avLst/>
          </a:prstGeom>
        </p:spPr>
      </p:pic>
      <p:pic>
        <p:nvPicPr>
          <p:cNvPr id="18" name="Immagine 17" descr="Immagine che contiene persona, interni, uomo, sorridente&#10;&#10;Descrizione generata automaticamente">
            <a:extLst>
              <a:ext uri="{FF2B5EF4-FFF2-40B4-BE49-F238E27FC236}">
                <a16:creationId xmlns:a16="http://schemas.microsoft.com/office/drawing/2014/main" id="{0AA455B5-3FE0-4651-B025-78C966D38E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886" y="3440681"/>
            <a:ext cx="1371429" cy="1440000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FC59380E-74F4-4C30-B1E6-808DC1877EA1}"/>
              </a:ext>
            </a:extLst>
          </p:cNvPr>
          <p:cNvSpPr txBox="1"/>
          <p:nvPr/>
        </p:nvSpPr>
        <p:spPr>
          <a:xfrm>
            <a:off x="322679" y="4999066"/>
            <a:ext cx="130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cs typeface="Aharoni" panose="020B0604020202020204" pitchFamily="2" charset="-79"/>
              </a:rPr>
              <a:t>Scifoni Ivano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DB00F49-7DD1-484C-92B7-31AB802195C6}"/>
              </a:ext>
            </a:extLst>
          </p:cNvPr>
          <p:cNvSpPr txBox="1"/>
          <p:nvPr/>
        </p:nvSpPr>
        <p:spPr>
          <a:xfrm>
            <a:off x="3075281" y="5017049"/>
            <a:ext cx="13037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cs typeface="Aharoni" panose="020B0604020202020204" pitchFamily="2" charset="-79"/>
              </a:rPr>
              <a:t>Fabio Mannis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856D2E1-DE0C-4383-9C83-2E1CCDE49780}"/>
              </a:ext>
            </a:extLst>
          </p:cNvPr>
          <p:cNvSpPr txBox="1"/>
          <p:nvPr/>
        </p:nvSpPr>
        <p:spPr>
          <a:xfrm>
            <a:off x="5610011" y="4999066"/>
            <a:ext cx="18620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cs typeface="Aharoni" panose="020B0604020202020204" pitchFamily="2" charset="-79"/>
              </a:rPr>
              <a:t>Francesco Del Re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5B4B9AD-982D-4838-B429-545A597FE770}"/>
              </a:ext>
            </a:extLst>
          </p:cNvPr>
          <p:cNvSpPr txBox="1"/>
          <p:nvPr/>
        </p:nvSpPr>
        <p:spPr>
          <a:xfrm>
            <a:off x="8217718" y="5045696"/>
            <a:ext cx="1610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cs typeface="Aharoni" panose="020B0604020202020204" pitchFamily="2" charset="-79"/>
              </a:rPr>
              <a:t>Matteo Riccardi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DFA0CC99-FD78-4F67-9F93-2CF401FD3777}"/>
              </a:ext>
            </a:extLst>
          </p:cNvPr>
          <p:cNvSpPr txBox="1"/>
          <p:nvPr/>
        </p:nvSpPr>
        <p:spPr>
          <a:xfrm>
            <a:off x="10506208" y="5017049"/>
            <a:ext cx="1706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cs typeface="Aharoni" panose="020B0604020202020204" pitchFamily="2" charset="-79"/>
              </a:rPr>
              <a:t>Valerio Benedetti</a:t>
            </a:r>
            <a:endParaRPr lang="it-IT" sz="1400" b="1" dirty="0">
              <a:solidFill>
                <a:schemeClr val="accent1">
                  <a:lumMod val="75000"/>
                </a:schemeClr>
              </a:solidFill>
              <a:cs typeface="Aharoni" panose="020B0604020202020204" pitchFamily="2" charset="-79"/>
            </a:endParaRPr>
          </a:p>
        </p:txBody>
      </p:sp>
      <p:pic>
        <p:nvPicPr>
          <p:cNvPr id="25" name="Immagine 24" descr="Immagine che contiene disegnando, sedendo, scrivania, computer&#10;&#10;Descrizione generata automaticamente">
            <a:extLst>
              <a:ext uri="{FF2B5EF4-FFF2-40B4-BE49-F238E27FC236}">
                <a16:creationId xmlns:a16="http://schemas.microsoft.com/office/drawing/2014/main" id="{1177F7E3-220F-4A45-B063-6BDED8C7E7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615" y="841366"/>
            <a:ext cx="3996769" cy="2338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1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006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e 1">
            <a:extLst>
              <a:ext uri="{FF2B5EF4-FFF2-40B4-BE49-F238E27FC236}">
                <a16:creationId xmlns:a16="http://schemas.microsoft.com/office/drawing/2014/main" id="{67EDA606-A615-4B6F-AEA2-21776F73F64D}"/>
              </a:ext>
            </a:extLst>
          </p:cNvPr>
          <p:cNvSpPr/>
          <p:nvPr/>
        </p:nvSpPr>
        <p:spPr>
          <a:xfrm>
            <a:off x="7587412" y="2918248"/>
            <a:ext cx="5791200" cy="5486401"/>
          </a:xfrm>
          <a:prstGeom prst="ellipse">
            <a:avLst/>
          </a:prstGeom>
          <a:solidFill>
            <a:schemeClr val="bg1"/>
          </a:solidFill>
          <a:ln w="165100" cap="flat" cmpd="sng">
            <a:solidFill>
              <a:srgbClr val="D5E3F0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E51B2D32-2E08-4AC0-B142-9C3F0809D043}"/>
              </a:ext>
            </a:extLst>
          </p:cNvPr>
          <p:cNvSpPr/>
          <p:nvPr/>
        </p:nvSpPr>
        <p:spPr>
          <a:xfrm>
            <a:off x="1285896" y="-1569623"/>
            <a:ext cx="4598505" cy="4598505"/>
          </a:xfrm>
          <a:prstGeom prst="ellipse">
            <a:avLst/>
          </a:prstGeom>
          <a:solidFill>
            <a:schemeClr val="bg1"/>
          </a:solidFill>
          <a:ln w="165100">
            <a:solidFill>
              <a:srgbClr val="D5E3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A12947F-4A74-42E9-BFCC-AC1656C0B0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48" y="-781118"/>
            <a:ext cx="3810000" cy="3810000"/>
          </a:xfrm>
          <a:prstGeom prst="rect">
            <a:avLst/>
          </a:prstGeom>
        </p:spPr>
      </p:pic>
      <p:pic>
        <p:nvPicPr>
          <p:cNvPr id="10" name="Immagine 9">
            <a:hlinkClick r:id="rId3"/>
            <a:extLst>
              <a:ext uri="{FF2B5EF4-FFF2-40B4-BE49-F238E27FC236}">
                <a16:creationId xmlns:a16="http://schemas.microsoft.com/office/drawing/2014/main" id="{BB73FD3B-112E-4E33-A5D8-9E3E4A5140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010" y="5110520"/>
            <a:ext cx="934033" cy="987242"/>
          </a:xfrm>
          <a:prstGeom prst="rect">
            <a:avLst/>
          </a:prstGeom>
        </p:spPr>
      </p:pic>
      <p:pic>
        <p:nvPicPr>
          <p:cNvPr id="14" name="Immagine 13">
            <a:hlinkClick r:id="rId5"/>
            <a:extLst>
              <a:ext uri="{FF2B5EF4-FFF2-40B4-BE49-F238E27FC236}">
                <a16:creationId xmlns:a16="http://schemas.microsoft.com/office/drawing/2014/main" id="{80C1F7C3-B3DE-4C85-8059-3D919DDDAC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691" y="5150275"/>
            <a:ext cx="830671" cy="830671"/>
          </a:xfrm>
          <a:prstGeom prst="rect">
            <a:avLst/>
          </a:prstGeom>
        </p:spPr>
      </p:pic>
      <p:pic>
        <p:nvPicPr>
          <p:cNvPr id="18" name="Immagine 17">
            <a:hlinkClick r:id="rId7"/>
            <a:extLst>
              <a:ext uri="{FF2B5EF4-FFF2-40B4-BE49-F238E27FC236}">
                <a16:creationId xmlns:a16="http://schemas.microsoft.com/office/drawing/2014/main" id="{0DED1B88-868A-4D82-9C7C-7A0E448FFF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698" y="5033458"/>
            <a:ext cx="2035684" cy="1037799"/>
          </a:xfrm>
          <a:prstGeom prst="rect">
            <a:avLst/>
          </a:prstGeom>
        </p:spPr>
      </p:pic>
      <p:pic>
        <p:nvPicPr>
          <p:cNvPr id="20" name="Immagine 19" descr="Immagine che contiene oggetto&#10;&#10;Descrizione generata automaticamente">
            <a:hlinkClick r:id="rId9"/>
            <a:extLst>
              <a:ext uri="{FF2B5EF4-FFF2-40B4-BE49-F238E27FC236}">
                <a16:creationId xmlns:a16="http://schemas.microsoft.com/office/drawing/2014/main" id="{B8C64E99-FE78-4EFD-96D1-A58D1F72189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303" y="5033458"/>
            <a:ext cx="1920236" cy="1090807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89A4A59-DEA9-4770-9E68-8C20E35CEF55}"/>
              </a:ext>
            </a:extLst>
          </p:cNvPr>
          <p:cNvSpPr txBox="1"/>
          <p:nvPr/>
        </p:nvSpPr>
        <p:spPr>
          <a:xfrm>
            <a:off x="495377" y="3709844"/>
            <a:ext cx="6575200" cy="1218796"/>
          </a:xfrm>
          <a:prstGeom prst="rect">
            <a:avLst/>
          </a:prstGeom>
          <a:noFill/>
          <a:effectLst>
            <a:glow rad="63500">
              <a:schemeClr val="bg1">
                <a:alpha val="40000"/>
              </a:schemeClr>
            </a:glow>
            <a:innerShdw blurRad="114300">
              <a:prstClr val="black"/>
            </a:innerShdw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noAutofit/>
            <a:sp3d/>
          </a:bodyPr>
          <a:lstStyle/>
          <a:p>
            <a:r>
              <a:rPr lang="it-IT" sz="120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7000"/>
                    </a:schemeClr>
                  </a:outerShdw>
                </a:effectLst>
                <a:latin typeface="Edwardian Script ITC" panose="030303020407070D0804" pitchFamily="66" charset="0"/>
              </a:rPr>
              <a:t>Thank </a:t>
            </a:r>
            <a:r>
              <a:rPr lang="it-IT" sz="12000" dirty="0" err="1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7000"/>
                    </a:schemeClr>
                  </a:outerShdw>
                </a:effectLst>
                <a:latin typeface="Edwardian Script ITC" panose="030303020407070D0804" pitchFamily="66" charset="0"/>
              </a:rPr>
              <a:t>You</a:t>
            </a:r>
            <a:r>
              <a:rPr lang="it-IT" sz="12000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7000"/>
                    </a:schemeClr>
                  </a:outerShdw>
                </a:effectLst>
                <a:latin typeface="Edwardian Script ITC" panose="030303020407070D0804" pitchFamily="66" charset="0"/>
              </a:rPr>
              <a:t>!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65330837-05CC-44BD-B822-6517A2E60FB7}"/>
              </a:ext>
            </a:extLst>
          </p:cNvPr>
          <p:cNvSpPr txBox="1"/>
          <p:nvPr/>
        </p:nvSpPr>
        <p:spPr>
          <a:xfrm>
            <a:off x="8487698" y="4267200"/>
            <a:ext cx="3175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it-IT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Socials</a:t>
            </a:r>
            <a:endParaRPr lang="it-IT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5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67FEEAA-EE18-442A-83D5-65E855784737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9AF964-4750-4ADF-A2C7-740A9763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837836-A082-4ECE-8826-3508EA93BA3D}"/>
              </a:ext>
            </a:extLst>
          </p:cNvPr>
          <p:cNvSpPr txBox="1"/>
          <p:nvPr/>
        </p:nvSpPr>
        <p:spPr>
          <a:xfrm>
            <a:off x="9423000" y="138273"/>
            <a:ext cx="258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NeverEnding</a:t>
            </a:r>
            <a:r>
              <a:rPr lang="en-US" sz="20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 Function</a:t>
            </a:r>
            <a:endParaRPr lang="it-IT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CasellaDiTesto 10">
            <a:hlinkClick r:id="rId3"/>
            <a:extLst>
              <a:ext uri="{FF2B5EF4-FFF2-40B4-BE49-F238E27FC236}">
                <a16:creationId xmlns:a16="http://schemas.microsoft.com/office/drawing/2014/main" id="{B0D661F0-29A3-43B4-B7E0-1B0250DB47AE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2E126323-128D-4C54-BF67-61F377A4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6324275"/>
            <a:ext cx="1701359" cy="442991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B0B23347-C109-4AD9-BEDB-4F6747FFB54B}"/>
              </a:ext>
            </a:extLst>
          </p:cNvPr>
          <p:cNvGrpSpPr/>
          <p:nvPr/>
        </p:nvGrpSpPr>
        <p:grpSpPr>
          <a:xfrm>
            <a:off x="4269565" y="1316812"/>
            <a:ext cx="4027770" cy="4224376"/>
            <a:chOff x="2152896" y="1316812"/>
            <a:chExt cx="4027770" cy="4224376"/>
          </a:xfrm>
        </p:grpSpPr>
        <p:pic>
          <p:nvPicPr>
            <p:cNvPr id="3" name="Immagine 2" descr="Immagine che contiene uomo, fotografia, guardando, indossando&#10;&#10;Descrizione generata automaticamente">
              <a:extLst>
                <a:ext uri="{FF2B5EF4-FFF2-40B4-BE49-F238E27FC236}">
                  <a16:creationId xmlns:a16="http://schemas.microsoft.com/office/drawing/2014/main" id="{7EA9A539-529C-4218-A503-8D3D59A918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2896" y="1316812"/>
              <a:ext cx="2664476" cy="2679278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32AB7927-76FF-4F02-A36C-BBCB65871E9E}"/>
                </a:ext>
              </a:extLst>
            </p:cNvPr>
            <p:cNvSpPr txBox="1"/>
            <p:nvPr/>
          </p:nvSpPr>
          <p:spPr>
            <a:xfrm>
              <a:off x="2152896" y="4156193"/>
              <a:ext cx="402777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400" b="1" dirty="0">
                  <a:cs typeface="Aharoni" panose="020B0604020202020204" pitchFamily="2" charset="-79"/>
                </a:rPr>
                <a:t>Scifoni Ivano</a:t>
              </a:r>
            </a:p>
            <a:p>
              <a:r>
                <a:rPr lang="it-IT" sz="1600" dirty="0">
                  <a:cs typeface="Aharoni" panose="020B0604020202020204" pitchFamily="2" charset="-79"/>
                </a:rPr>
                <a:t>Solutions Architect</a:t>
              </a:r>
            </a:p>
            <a:p>
              <a:r>
                <a:rPr lang="it-IT" sz="1600" dirty="0">
                  <a:cs typeface="Aharoni" panose="020B0604020202020204" pitchFamily="2" charset="-79"/>
                </a:rPr>
                <a:t>Azure Solution Architect</a:t>
              </a:r>
            </a:p>
            <a:p>
              <a:r>
                <a:rPr lang="it-IT" sz="1400" b="1" dirty="0" err="1">
                  <a:solidFill>
                    <a:schemeClr val="accent1">
                      <a:lumMod val="75000"/>
                    </a:schemeClr>
                  </a:solidFill>
                  <a:cs typeface="Aharoni" panose="020B0604020202020204" pitchFamily="2" charset="-79"/>
                </a:rPr>
                <a:t>Github</a:t>
              </a:r>
              <a:r>
                <a:rPr lang="it-IT" sz="1400" b="1" dirty="0">
                  <a:solidFill>
                    <a:schemeClr val="accent1">
                      <a:lumMod val="75000"/>
                    </a:schemeClr>
                  </a:solidFill>
                  <a:cs typeface="Aharoni" panose="020B0604020202020204" pitchFamily="2" charset="-79"/>
                </a:rPr>
                <a:t>: </a:t>
              </a:r>
              <a:r>
                <a:rPr lang="it-IT" sz="1400" b="1" dirty="0" err="1">
                  <a:solidFill>
                    <a:schemeClr val="accent1">
                      <a:lumMod val="75000"/>
                    </a:schemeClr>
                  </a:solidFill>
                  <a:cs typeface="Aharoni" panose="020B0604020202020204" pitchFamily="2" charset="-79"/>
                </a:rPr>
                <a:t>iscifoni</a:t>
              </a:r>
              <a:endParaRPr lang="it-IT" sz="1400" b="1" dirty="0">
                <a:solidFill>
                  <a:schemeClr val="accent1">
                    <a:lumMod val="75000"/>
                  </a:schemeClr>
                </a:solidFill>
                <a:cs typeface="Aharoni" panose="020B0604020202020204" pitchFamily="2" charset="-79"/>
              </a:endParaRPr>
            </a:p>
            <a:p>
              <a:r>
                <a:rPr lang="it-IT" sz="1400" b="1" dirty="0">
                  <a:solidFill>
                    <a:schemeClr val="accent1">
                      <a:lumMod val="75000"/>
                    </a:schemeClr>
                  </a:solidFill>
                  <a:cs typeface="Aharoni" panose="020B0604020202020204" pitchFamily="2" charset="-79"/>
                </a:rPr>
                <a:t>Email: iscifoni@libero.it / iscifoni@sharpcoding.it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0362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67FEEAA-EE18-442A-83D5-65E855784737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9AF964-4750-4ADF-A2C7-740A9763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837836-A082-4ECE-8826-3508EA93BA3D}"/>
              </a:ext>
            </a:extLst>
          </p:cNvPr>
          <p:cNvSpPr txBox="1"/>
          <p:nvPr/>
        </p:nvSpPr>
        <p:spPr>
          <a:xfrm>
            <a:off x="9423000" y="138273"/>
            <a:ext cx="258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NeverEnding</a:t>
            </a:r>
            <a:r>
              <a:rPr lang="en-US" sz="20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 Function</a:t>
            </a:r>
            <a:endParaRPr lang="it-IT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CasellaDiTesto 10">
            <a:hlinkClick r:id="rId3"/>
            <a:extLst>
              <a:ext uri="{FF2B5EF4-FFF2-40B4-BE49-F238E27FC236}">
                <a16:creationId xmlns:a16="http://schemas.microsoft.com/office/drawing/2014/main" id="{B0D661F0-29A3-43B4-B7E0-1B0250DB47AE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2E126323-128D-4C54-BF67-61F377A4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6324275"/>
            <a:ext cx="1701359" cy="442991"/>
          </a:xfrm>
          <a:prstGeom prst="rect">
            <a:avLst/>
          </a:prstGeom>
        </p:spPr>
      </p:pic>
      <p:graphicFrame>
        <p:nvGraphicFramePr>
          <p:cNvPr id="14" name="Diagramma 13">
            <a:extLst>
              <a:ext uri="{FF2B5EF4-FFF2-40B4-BE49-F238E27FC236}">
                <a16:creationId xmlns:a16="http://schemas.microsoft.com/office/drawing/2014/main" id="{78AD12F2-5DB5-4BCA-9808-2B05A1B192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0088919"/>
              </p:ext>
            </p:extLst>
          </p:nvPr>
        </p:nvGraphicFramePr>
        <p:xfrm>
          <a:off x="598649" y="4987002"/>
          <a:ext cx="6652861" cy="67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691CDCBC-B0E2-4A40-A190-025C2E85D1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687827"/>
              </p:ext>
            </p:extLst>
          </p:nvPr>
        </p:nvGraphicFramePr>
        <p:xfrm>
          <a:off x="-416184" y="1558001"/>
          <a:ext cx="6652861" cy="67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16" name="Diagramma 15">
            <a:extLst>
              <a:ext uri="{FF2B5EF4-FFF2-40B4-BE49-F238E27FC236}">
                <a16:creationId xmlns:a16="http://schemas.microsoft.com/office/drawing/2014/main" id="{AE9C689D-12BF-4966-9EBA-820D30CFFE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704489"/>
              </p:ext>
            </p:extLst>
          </p:nvPr>
        </p:nvGraphicFramePr>
        <p:xfrm>
          <a:off x="-162267" y="2420317"/>
          <a:ext cx="6652861" cy="67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7" name="Diagramma 16">
            <a:extLst>
              <a:ext uri="{FF2B5EF4-FFF2-40B4-BE49-F238E27FC236}">
                <a16:creationId xmlns:a16="http://schemas.microsoft.com/office/drawing/2014/main" id="{463BAFF7-3A1A-4F0F-963F-89E37D14AB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72030"/>
              </p:ext>
            </p:extLst>
          </p:nvPr>
        </p:nvGraphicFramePr>
        <p:xfrm>
          <a:off x="86566" y="3276655"/>
          <a:ext cx="6652861" cy="67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graphicFrame>
        <p:nvGraphicFramePr>
          <p:cNvPr id="18" name="Diagramma 17">
            <a:extLst>
              <a:ext uri="{FF2B5EF4-FFF2-40B4-BE49-F238E27FC236}">
                <a16:creationId xmlns:a16="http://schemas.microsoft.com/office/drawing/2014/main" id="{C2192F6E-E316-4E9A-BDE5-18A6ACE75E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3325548"/>
              </p:ext>
            </p:extLst>
          </p:nvPr>
        </p:nvGraphicFramePr>
        <p:xfrm>
          <a:off x="342337" y="4132993"/>
          <a:ext cx="6652861" cy="676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5" r:lo="rId26" r:qs="rId27" r:cs="rId28"/>
          </a:graphicData>
        </a:graphic>
      </p:graphicFrame>
      <p:pic>
        <p:nvPicPr>
          <p:cNvPr id="23" name="Immagine 22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A9E94DCA-5566-49B8-BA9B-AB639B6E36E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8273" y="1350502"/>
            <a:ext cx="44831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8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5" grpId="0">
        <p:bldAsOne/>
      </p:bldGraphic>
      <p:bldGraphic spid="16" grpId="0">
        <p:bldAsOne/>
      </p:bldGraphic>
      <p:bldGraphic spid="17" grpId="0">
        <p:bldAsOne/>
      </p:bldGraphic>
      <p:bldGraphic spid="1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67FEEAA-EE18-442A-83D5-65E855784737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9AF964-4750-4ADF-A2C7-740A9763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837836-A082-4ECE-8826-3508EA93BA3D}"/>
              </a:ext>
            </a:extLst>
          </p:cNvPr>
          <p:cNvSpPr txBox="1"/>
          <p:nvPr/>
        </p:nvSpPr>
        <p:spPr>
          <a:xfrm>
            <a:off x="9423000" y="138273"/>
            <a:ext cx="258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NeverEnding</a:t>
            </a:r>
            <a:r>
              <a:rPr lang="en-US" sz="20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 Function</a:t>
            </a:r>
            <a:endParaRPr lang="it-IT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CasellaDiTesto 10">
            <a:hlinkClick r:id="rId3"/>
            <a:extLst>
              <a:ext uri="{FF2B5EF4-FFF2-40B4-BE49-F238E27FC236}">
                <a16:creationId xmlns:a16="http://schemas.microsoft.com/office/drawing/2014/main" id="{B0D661F0-29A3-43B4-B7E0-1B0250DB47AE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2E126323-128D-4C54-BF67-61F377A4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6324275"/>
            <a:ext cx="1701359" cy="44299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DFE7A4-1C7B-413A-8DB4-03AAEEACF49C}"/>
              </a:ext>
            </a:extLst>
          </p:cNvPr>
          <p:cNvSpPr txBox="1"/>
          <p:nvPr/>
        </p:nvSpPr>
        <p:spPr>
          <a:xfrm>
            <a:off x="184592" y="1487658"/>
            <a:ext cx="80362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L'elaborazione </a:t>
            </a:r>
            <a:r>
              <a:rPr lang="it-IT" dirty="0" err="1"/>
              <a:t>serverless</a:t>
            </a:r>
            <a:r>
              <a:rPr lang="it-IT" dirty="0"/>
              <a:t> permette di creare più rapidamente applicazioni, eliminando la necessità di gestire l'infrastruttura. Le applicazioni </a:t>
            </a:r>
            <a:r>
              <a:rPr lang="it-IT" dirty="0" err="1"/>
              <a:t>serverless</a:t>
            </a:r>
            <a:r>
              <a:rPr lang="it-IT" dirty="0"/>
              <a:t> consentono ai provider di servizi cloud di effettuare il provisioning, ridimensionare e gestire automaticamente l'infrastruttura necessaria per l'esecuzione del codice.</a:t>
            </a:r>
          </a:p>
          <a:p>
            <a:pPr algn="just"/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5DB31C-5A91-488E-B195-9963C5A8A782}"/>
              </a:ext>
            </a:extLst>
          </p:cNvPr>
          <p:cNvSpPr txBox="1"/>
          <p:nvPr/>
        </p:nvSpPr>
        <p:spPr>
          <a:xfrm>
            <a:off x="184591" y="830843"/>
            <a:ext cx="11820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/>
              <a:t>Serverless</a:t>
            </a:r>
            <a:r>
              <a:rPr lang="it-IT" sz="3200" dirty="0"/>
              <a:t> Computing</a:t>
            </a:r>
          </a:p>
        </p:txBody>
      </p:sp>
      <p:pic>
        <p:nvPicPr>
          <p:cNvPr id="12" name="Immagine 11" descr="Immagine che contiene orologio&#10;&#10;Descrizione generata automaticamente">
            <a:extLst>
              <a:ext uri="{FF2B5EF4-FFF2-40B4-BE49-F238E27FC236}">
                <a16:creationId xmlns:a16="http://schemas.microsoft.com/office/drawing/2014/main" id="{3697FA6D-EF98-49CD-BD87-37D50F21C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528" y="639773"/>
            <a:ext cx="2464411" cy="2628705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AFE4DCC3-B26E-4212-96EA-F2A8E2AD82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007" y="3007387"/>
            <a:ext cx="3405185" cy="262870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90B44CA5-7204-43BE-B297-981713B16A1E}"/>
              </a:ext>
            </a:extLst>
          </p:cNvPr>
          <p:cNvSpPr txBox="1"/>
          <p:nvPr/>
        </p:nvSpPr>
        <p:spPr>
          <a:xfrm>
            <a:off x="2708031" y="3231594"/>
            <a:ext cx="9381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Per comprendere la definizione di elaborazione </a:t>
            </a:r>
            <a:r>
              <a:rPr lang="it-IT" dirty="0" err="1"/>
              <a:t>serverless</a:t>
            </a:r>
            <a:r>
              <a:rPr lang="it-IT" dirty="0"/>
              <a:t>, è importante notare che i server eseguono ancora il codice. Il nome </a:t>
            </a:r>
            <a:r>
              <a:rPr lang="it-IT" dirty="0" err="1"/>
              <a:t>serverless</a:t>
            </a:r>
            <a:r>
              <a:rPr lang="it-IT" dirty="0"/>
              <a:t> deriva dal fatto che le attività associate al provisioning e alla gestione dell'infrastruttura sono invisibili allo sviluppatore. Questo approccio permette agli sviluppatori di concentrarsi principalmente sulla logica di business e di offrire maggiore valore al core del business. L'elaborazione </a:t>
            </a:r>
            <a:r>
              <a:rPr lang="it-IT" dirty="0" err="1"/>
              <a:t>serverless</a:t>
            </a:r>
            <a:r>
              <a:rPr lang="it-IT" dirty="0"/>
              <a:t> aiuta i team a migliorare la produttività e accelerare l'immissione dei prodotti sul mercato e consente alle organizzazioni di ottimizzare al massimo le risorse e mantenere la concentrazione sull'innovazione.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678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67FEEAA-EE18-442A-83D5-65E855784737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9AF964-4750-4ADF-A2C7-740A9763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837836-A082-4ECE-8826-3508EA93BA3D}"/>
              </a:ext>
            </a:extLst>
          </p:cNvPr>
          <p:cNvSpPr txBox="1"/>
          <p:nvPr/>
        </p:nvSpPr>
        <p:spPr>
          <a:xfrm>
            <a:off x="9423000" y="138273"/>
            <a:ext cx="258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NeverEnding</a:t>
            </a:r>
            <a:r>
              <a:rPr lang="en-US" sz="20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 Function</a:t>
            </a:r>
            <a:endParaRPr lang="it-IT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CasellaDiTesto 10">
            <a:hlinkClick r:id="rId3"/>
            <a:extLst>
              <a:ext uri="{FF2B5EF4-FFF2-40B4-BE49-F238E27FC236}">
                <a16:creationId xmlns:a16="http://schemas.microsoft.com/office/drawing/2014/main" id="{B0D661F0-29A3-43B4-B7E0-1B0250DB47AE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2E126323-128D-4C54-BF67-61F377A4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6324275"/>
            <a:ext cx="1701359" cy="44299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DFE7A4-1C7B-413A-8DB4-03AAEEACF49C}"/>
              </a:ext>
            </a:extLst>
          </p:cNvPr>
          <p:cNvSpPr txBox="1"/>
          <p:nvPr/>
        </p:nvSpPr>
        <p:spPr>
          <a:xfrm>
            <a:off x="749239" y="1646858"/>
            <a:ext cx="10225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/>
              <a:t>Le Azure </a:t>
            </a:r>
            <a:r>
              <a:rPr lang="it-IT" dirty="0" err="1"/>
              <a:t>Functions</a:t>
            </a:r>
            <a:r>
              <a:rPr lang="it-IT" dirty="0"/>
              <a:t> sono una piattaforma di calcolo </a:t>
            </a:r>
            <a:r>
              <a:rPr lang="it-IT" dirty="0" err="1"/>
              <a:t>serverless</a:t>
            </a:r>
            <a:r>
              <a:rPr lang="it-IT" dirty="0"/>
              <a:t> basata su eventi in grado di risolvere problemi di orchestrazione complessi. Esegui la compilazione e il debug in locale senza configurazioni aggiuntive, distribuisci e gestisci le risorse su vasta scala nel cloud e integra servizi tramite trigger e associazioni.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5DB31C-5A91-488E-B195-9963C5A8A782}"/>
              </a:ext>
            </a:extLst>
          </p:cNvPr>
          <p:cNvSpPr txBox="1"/>
          <p:nvPr/>
        </p:nvSpPr>
        <p:spPr>
          <a:xfrm>
            <a:off x="0" y="8308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Azure </a:t>
            </a:r>
            <a:r>
              <a:rPr lang="it-IT" sz="3200" dirty="0" err="1"/>
              <a:t>Functions</a:t>
            </a:r>
            <a:endParaRPr lang="it-IT" sz="3200" dirty="0"/>
          </a:p>
        </p:txBody>
      </p:sp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65D2C923-07B9-42E1-A52F-C5DDFD256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206" y="2944723"/>
            <a:ext cx="6189325" cy="305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6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67FEEAA-EE18-442A-83D5-65E855784737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9AF964-4750-4ADF-A2C7-740A9763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837836-A082-4ECE-8826-3508EA93BA3D}"/>
              </a:ext>
            </a:extLst>
          </p:cNvPr>
          <p:cNvSpPr txBox="1"/>
          <p:nvPr/>
        </p:nvSpPr>
        <p:spPr>
          <a:xfrm>
            <a:off x="9423000" y="138273"/>
            <a:ext cx="258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NeverEnding</a:t>
            </a:r>
            <a:r>
              <a:rPr lang="en-US" sz="20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 Function</a:t>
            </a:r>
            <a:endParaRPr lang="it-IT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CasellaDiTesto 10">
            <a:hlinkClick r:id="rId3"/>
            <a:extLst>
              <a:ext uri="{FF2B5EF4-FFF2-40B4-BE49-F238E27FC236}">
                <a16:creationId xmlns:a16="http://schemas.microsoft.com/office/drawing/2014/main" id="{B0D661F0-29A3-43B4-B7E0-1B0250DB47AE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2E126323-128D-4C54-BF67-61F377A4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6324275"/>
            <a:ext cx="1701359" cy="44299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9DFE7A4-1C7B-413A-8DB4-03AAEEACF49C}"/>
              </a:ext>
            </a:extLst>
          </p:cNvPr>
          <p:cNvSpPr txBox="1"/>
          <p:nvPr/>
        </p:nvSpPr>
        <p:spPr>
          <a:xfrm>
            <a:off x="3103685" y="1646858"/>
            <a:ext cx="7871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i="1" dirty="0" err="1"/>
              <a:t>Durable</a:t>
            </a:r>
            <a:r>
              <a:rPr lang="it-IT" i="1" dirty="0"/>
              <a:t> </a:t>
            </a:r>
            <a:r>
              <a:rPr lang="it-IT" i="1" dirty="0" err="1"/>
              <a:t>Functions</a:t>
            </a:r>
            <a:r>
              <a:rPr lang="it-IT" dirty="0"/>
              <a:t> è un'estensione di Azure </a:t>
            </a:r>
            <a:r>
              <a:rPr lang="it-IT" dirty="0" err="1"/>
              <a:t>Function</a:t>
            </a:r>
            <a:r>
              <a:rPr lang="it-IT" dirty="0"/>
              <a:t> che consente di scrivere funzioni con stato in un ambiente di calcolo </a:t>
            </a:r>
            <a:r>
              <a:rPr lang="it-IT" dirty="0" err="1"/>
              <a:t>serverless</a:t>
            </a:r>
            <a:r>
              <a:rPr lang="it-IT" dirty="0"/>
              <a:t>. L'estensione permette di definire flussi di lavoro con stato. Dietro le quinte, l'estensione gestisce automaticamente lo stato, i checkpoint e i riavvii, consentendo di concentrarsi sulla logica di business.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05DB31C-5A91-488E-B195-9963C5A8A782}"/>
              </a:ext>
            </a:extLst>
          </p:cNvPr>
          <p:cNvSpPr txBox="1"/>
          <p:nvPr/>
        </p:nvSpPr>
        <p:spPr>
          <a:xfrm>
            <a:off x="0" y="830843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/>
              <a:t>Azure </a:t>
            </a:r>
            <a:r>
              <a:rPr lang="it-IT" sz="3200" dirty="0" err="1"/>
              <a:t>Functions</a:t>
            </a:r>
            <a:r>
              <a:rPr lang="it-IT" sz="3200" dirty="0"/>
              <a:t> </a:t>
            </a:r>
            <a:r>
              <a:rPr lang="it-IT" sz="3200" dirty="0" err="1"/>
              <a:t>Durable</a:t>
            </a:r>
            <a:endParaRPr lang="it-IT" sz="3200" dirty="0"/>
          </a:p>
        </p:txBody>
      </p:sp>
      <p:pic>
        <p:nvPicPr>
          <p:cNvPr id="10" name="Immagine 9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9C6A04C3-3154-4958-92FB-EC795A8384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23" y="1646858"/>
            <a:ext cx="2096853" cy="203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67FEEAA-EE18-442A-83D5-65E855784737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9AF964-4750-4ADF-A2C7-740A9763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837836-A082-4ECE-8826-3508EA93BA3D}"/>
              </a:ext>
            </a:extLst>
          </p:cNvPr>
          <p:cNvSpPr txBox="1"/>
          <p:nvPr/>
        </p:nvSpPr>
        <p:spPr>
          <a:xfrm>
            <a:off x="9423000" y="138273"/>
            <a:ext cx="258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NeverEnding</a:t>
            </a:r>
            <a:r>
              <a:rPr lang="en-US" sz="20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 Function</a:t>
            </a:r>
            <a:endParaRPr lang="it-IT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CasellaDiTesto 10">
            <a:hlinkClick r:id="rId3"/>
            <a:extLst>
              <a:ext uri="{FF2B5EF4-FFF2-40B4-BE49-F238E27FC236}">
                <a16:creationId xmlns:a16="http://schemas.microsoft.com/office/drawing/2014/main" id="{B0D661F0-29A3-43B4-B7E0-1B0250DB47AE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2E126323-128D-4C54-BF67-61F377A4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6324275"/>
            <a:ext cx="1701359" cy="442991"/>
          </a:xfrm>
          <a:prstGeom prst="rect">
            <a:avLst/>
          </a:prstGeom>
        </p:spPr>
      </p:pic>
      <p:grpSp>
        <p:nvGrpSpPr>
          <p:cNvPr id="22" name="Gruppo 21">
            <a:extLst>
              <a:ext uri="{FF2B5EF4-FFF2-40B4-BE49-F238E27FC236}">
                <a16:creationId xmlns:a16="http://schemas.microsoft.com/office/drawing/2014/main" id="{70628825-4E6B-4DDA-835F-6DE28D2B4E77}"/>
              </a:ext>
            </a:extLst>
          </p:cNvPr>
          <p:cNvGrpSpPr/>
          <p:nvPr/>
        </p:nvGrpSpPr>
        <p:grpSpPr>
          <a:xfrm>
            <a:off x="290098" y="1104639"/>
            <a:ext cx="3200448" cy="3593287"/>
            <a:chOff x="290098" y="1104639"/>
            <a:chExt cx="3200448" cy="3593287"/>
          </a:xfrm>
        </p:grpSpPr>
        <p:sp>
          <p:nvSpPr>
            <p:cNvPr id="2" name="CasellaDiTesto 1">
              <a:extLst>
                <a:ext uri="{FF2B5EF4-FFF2-40B4-BE49-F238E27FC236}">
                  <a16:creationId xmlns:a16="http://schemas.microsoft.com/office/drawing/2014/main" id="{69DFE7A4-1C7B-413A-8DB4-03AAEEACF49C}"/>
                </a:ext>
              </a:extLst>
            </p:cNvPr>
            <p:cNvSpPr txBox="1"/>
            <p:nvPr/>
          </p:nvSpPr>
          <p:spPr>
            <a:xfrm>
              <a:off x="290099" y="3774596"/>
              <a:ext cx="32004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/>
                <a:t>Le Activity </a:t>
              </a:r>
              <a:r>
                <a:rPr lang="it-IT" dirty="0" err="1"/>
                <a:t>Function</a:t>
              </a:r>
              <a:r>
                <a:rPr lang="it-IT" dirty="0"/>
                <a:t> sono l'unità base di elaborazione all'interno della nostra orchestrazione.</a:t>
              </a:r>
            </a:p>
          </p:txBody>
        </p:sp>
        <p:sp>
          <p:nvSpPr>
            <p:cNvPr id="3" name="CasellaDiTesto 2">
              <a:extLst>
                <a:ext uri="{FF2B5EF4-FFF2-40B4-BE49-F238E27FC236}">
                  <a16:creationId xmlns:a16="http://schemas.microsoft.com/office/drawing/2014/main" id="{BB858C8F-D83E-4C06-A736-4A5288AB8C31}"/>
                </a:ext>
              </a:extLst>
            </p:cNvPr>
            <p:cNvSpPr txBox="1"/>
            <p:nvPr/>
          </p:nvSpPr>
          <p:spPr>
            <a:xfrm>
              <a:off x="290098" y="1104639"/>
              <a:ext cx="32004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Activity </a:t>
              </a:r>
              <a:r>
                <a:rPr lang="it-IT" dirty="0" err="1"/>
                <a:t>Function</a:t>
              </a:r>
              <a:endParaRPr lang="it-IT" dirty="0"/>
            </a:p>
          </p:txBody>
        </p:sp>
        <p:pic>
          <p:nvPicPr>
            <p:cNvPr id="17" name="Immagine 16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303EB9F4-25E7-4E21-9E4D-CA90E5A94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3995" y="1508838"/>
              <a:ext cx="2096853" cy="2031326"/>
            </a:xfrm>
            <a:prstGeom prst="rect">
              <a:avLst/>
            </a:prstGeom>
          </p:spPr>
        </p:pic>
      </p:grp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3D0CB6A9-723A-424A-AB43-9AA03DD3E37C}"/>
              </a:ext>
            </a:extLst>
          </p:cNvPr>
          <p:cNvGrpSpPr/>
          <p:nvPr/>
        </p:nvGrpSpPr>
        <p:grpSpPr>
          <a:xfrm>
            <a:off x="4179226" y="1104639"/>
            <a:ext cx="3417324" cy="4957531"/>
            <a:chOff x="4135266" y="1104639"/>
            <a:chExt cx="3417324" cy="4957531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B559875-4834-4F1A-B8A5-9DE5468CDC6A}"/>
                </a:ext>
              </a:extLst>
            </p:cNvPr>
            <p:cNvSpPr txBox="1"/>
            <p:nvPr/>
          </p:nvSpPr>
          <p:spPr>
            <a:xfrm>
              <a:off x="4135266" y="3753846"/>
              <a:ext cx="3417324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/>
                <a:t>L'Orchestrator </a:t>
              </a:r>
              <a:r>
                <a:rPr lang="it-IT" dirty="0" err="1"/>
                <a:t>Function</a:t>
              </a:r>
              <a:r>
                <a:rPr lang="it-IT" dirty="0"/>
                <a:t> descrive il modo e l'ordine di esecuzione delle azioni.  </a:t>
              </a:r>
              <a:br>
                <a:rPr lang="it-IT" dirty="0"/>
              </a:br>
              <a:r>
                <a:rPr lang="it-IT" dirty="0"/>
                <a:t>Un'</a:t>
              </a:r>
              <a:r>
                <a:rPr lang="it-IT" dirty="0" err="1"/>
                <a:t>orchestration</a:t>
              </a:r>
              <a:r>
                <a:rPr lang="it-IT" dirty="0"/>
                <a:t> può definire differenti tipi di azioni, che possono essere: activity </a:t>
              </a:r>
              <a:r>
                <a:rPr lang="it-IT" dirty="0" err="1"/>
                <a:t>function</a:t>
              </a:r>
              <a:r>
                <a:rPr lang="it-IT" dirty="0"/>
                <a:t>, sub-</a:t>
              </a:r>
              <a:r>
                <a:rPr lang="it-IT" dirty="0" err="1"/>
                <a:t>orchestration</a:t>
              </a:r>
              <a:r>
                <a:rPr lang="it-IT" dirty="0"/>
                <a:t>, attesa di eventi esterni e timer.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462071A6-A25B-4160-BA3D-5ACF4171AC22}"/>
                </a:ext>
              </a:extLst>
            </p:cNvPr>
            <p:cNvSpPr txBox="1"/>
            <p:nvPr/>
          </p:nvSpPr>
          <p:spPr>
            <a:xfrm>
              <a:off x="4135266" y="1104639"/>
              <a:ext cx="3417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Orchestrator </a:t>
              </a:r>
              <a:r>
                <a:rPr lang="it-IT" dirty="0" err="1"/>
                <a:t>Function</a:t>
              </a:r>
              <a:endParaRPr lang="it-IT" dirty="0"/>
            </a:p>
          </p:txBody>
        </p:sp>
        <p:pic>
          <p:nvPicPr>
            <p:cNvPr id="18" name="Immagine 17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7481DFCF-164F-4240-ADAD-CE0697A64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5501" y="1473971"/>
              <a:ext cx="2096853" cy="2031326"/>
            </a:xfrm>
            <a:prstGeom prst="rect">
              <a:avLst/>
            </a:prstGeom>
          </p:spPr>
        </p:pic>
      </p:grp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518A5455-9B6F-40A7-A576-0F93A2878020}"/>
              </a:ext>
            </a:extLst>
          </p:cNvPr>
          <p:cNvGrpSpPr/>
          <p:nvPr/>
        </p:nvGrpSpPr>
        <p:grpSpPr>
          <a:xfrm>
            <a:off x="8578314" y="1104639"/>
            <a:ext cx="3417324" cy="4060817"/>
            <a:chOff x="8578314" y="1104639"/>
            <a:chExt cx="3417324" cy="4060817"/>
          </a:xfrm>
        </p:grpSpPr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A4764370-E481-44D5-9C5B-4F95B4C62717}"/>
                </a:ext>
              </a:extLst>
            </p:cNvPr>
            <p:cNvSpPr txBox="1"/>
            <p:nvPr/>
          </p:nvSpPr>
          <p:spPr>
            <a:xfrm>
              <a:off x="8578314" y="1104639"/>
              <a:ext cx="34173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/>
                <a:t>Client </a:t>
              </a:r>
              <a:r>
                <a:rPr lang="it-IT" dirty="0" err="1"/>
                <a:t>Function</a:t>
              </a:r>
              <a:endParaRPr lang="it-IT" dirty="0"/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5C9A79C7-FF10-4CA7-AD3B-4E349D6AAAF4}"/>
                </a:ext>
              </a:extLst>
            </p:cNvPr>
            <p:cNvSpPr txBox="1"/>
            <p:nvPr/>
          </p:nvSpPr>
          <p:spPr>
            <a:xfrm>
              <a:off x="8578314" y="3688128"/>
              <a:ext cx="34173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it-IT" dirty="0"/>
                <a:t>Le Client </a:t>
              </a:r>
              <a:r>
                <a:rPr lang="it-IT" dirty="0" err="1"/>
                <a:t>Function</a:t>
              </a:r>
              <a:r>
                <a:rPr lang="it-IT" dirty="0"/>
                <a:t> sono funzioni che gestiscono l'istanza dell'orchestrazione. La Client </a:t>
              </a:r>
              <a:r>
                <a:rPr lang="it-IT" dirty="0" err="1"/>
                <a:t>Function</a:t>
              </a:r>
              <a:r>
                <a:rPr lang="it-IT" dirty="0"/>
                <a:t> è l'effettivo punto di entrata dell'orchestrazione. </a:t>
              </a:r>
            </a:p>
          </p:txBody>
        </p:sp>
        <p:pic>
          <p:nvPicPr>
            <p:cNvPr id="19" name="Immagine 18" descr="Immagine che contiene disegnando&#10;&#10;Descrizione generata automaticamente">
              <a:extLst>
                <a:ext uri="{FF2B5EF4-FFF2-40B4-BE49-F238E27FC236}">
                  <a16:creationId xmlns:a16="http://schemas.microsoft.com/office/drawing/2014/main" id="{12005A84-C3FA-442B-B46F-6C2983D63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38547" y="1480302"/>
              <a:ext cx="2096853" cy="20313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8048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267FEEAA-EE18-442A-83D5-65E855784737}"/>
              </a:ext>
            </a:extLst>
          </p:cNvPr>
          <p:cNvSpPr/>
          <p:nvPr/>
        </p:nvSpPr>
        <p:spPr>
          <a:xfrm>
            <a:off x="0" y="0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r"/>
            <a:endParaRPr lang="it-IT" i="1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4BC1786-6748-4CEC-9BC4-26DA06E96A2A}"/>
              </a:ext>
            </a:extLst>
          </p:cNvPr>
          <p:cNvSpPr/>
          <p:nvPr/>
        </p:nvSpPr>
        <p:spPr>
          <a:xfrm>
            <a:off x="0" y="6181344"/>
            <a:ext cx="12192000" cy="676656"/>
          </a:xfrm>
          <a:prstGeom prst="rect">
            <a:avLst/>
          </a:prstGeom>
          <a:solidFill>
            <a:srgbClr val="30006B"/>
          </a:solidFill>
          <a:ln>
            <a:solidFill>
              <a:srgbClr val="2E75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4C9AF964-4750-4ADF-A2C7-740A9763B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-335851"/>
            <a:ext cx="1376934" cy="137693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9F837836-A082-4ECE-8826-3508EA93BA3D}"/>
              </a:ext>
            </a:extLst>
          </p:cNvPr>
          <p:cNvSpPr txBox="1"/>
          <p:nvPr/>
        </p:nvSpPr>
        <p:spPr>
          <a:xfrm>
            <a:off x="9423000" y="138273"/>
            <a:ext cx="2582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NeverEnding</a:t>
            </a:r>
            <a:r>
              <a:rPr lang="en-US" sz="2000" i="1" dirty="0">
                <a:solidFill>
                  <a:schemeClr val="bg1"/>
                </a:solidFill>
                <a:latin typeface="Bell MT" panose="02020503060305020303" pitchFamily="18" charset="0"/>
                <a:ea typeface="Segoe UI Emoji" panose="020B0502040204020203" pitchFamily="34" charset="0"/>
                <a:cs typeface="Microsoft GothicNeo" panose="020B0500000101010101" pitchFamily="34" charset="-127"/>
              </a:rPr>
              <a:t> Function</a:t>
            </a:r>
            <a:endParaRPr lang="it-IT" sz="2000" i="1" dirty="0">
              <a:solidFill>
                <a:schemeClr val="bg1"/>
              </a:solidFill>
              <a:latin typeface="Bell MT" panose="02020503060305020303" pitchFamily="18" charset="0"/>
            </a:endParaRPr>
          </a:p>
        </p:txBody>
      </p:sp>
      <p:sp>
        <p:nvSpPr>
          <p:cNvPr id="11" name="CasellaDiTesto 10">
            <a:hlinkClick r:id="rId3"/>
            <a:extLst>
              <a:ext uri="{FF2B5EF4-FFF2-40B4-BE49-F238E27FC236}">
                <a16:creationId xmlns:a16="http://schemas.microsoft.com/office/drawing/2014/main" id="{B0D661F0-29A3-43B4-B7E0-1B0250DB47AE}"/>
              </a:ext>
            </a:extLst>
          </p:cNvPr>
          <p:cNvSpPr txBox="1"/>
          <p:nvPr/>
        </p:nvSpPr>
        <p:spPr>
          <a:xfrm>
            <a:off x="9944168" y="6396561"/>
            <a:ext cx="2061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>
                <a:solidFill>
                  <a:schemeClr val="bg1"/>
                </a:solidFill>
              </a:rPr>
              <a:t>www.sharpcoding.it</a:t>
            </a:r>
          </a:p>
          <a:p>
            <a:endParaRPr lang="it-IT" i="1" dirty="0">
              <a:solidFill>
                <a:schemeClr val="bg1"/>
              </a:solidFill>
            </a:endParaRPr>
          </a:p>
        </p:txBody>
      </p:sp>
      <p:pic>
        <p:nvPicPr>
          <p:cNvPr id="4" name="Immagine 3" descr="Immagine che contiene piatto, disegnando, segnale&#10;&#10;Descrizione generata automaticamente">
            <a:extLst>
              <a:ext uri="{FF2B5EF4-FFF2-40B4-BE49-F238E27FC236}">
                <a16:creationId xmlns:a16="http://schemas.microsoft.com/office/drawing/2014/main" id="{2E126323-128D-4C54-BF67-61F377A4C7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91" y="6324275"/>
            <a:ext cx="1701359" cy="442991"/>
          </a:xfrm>
          <a:prstGeom prst="rect">
            <a:avLst/>
          </a:prstGeom>
        </p:spPr>
      </p:pic>
      <p:pic>
        <p:nvPicPr>
          <p:cNvPr id="10" name="Immagine 9" descr="Immagine che contiene orologio, segnale, disegnando&#10;&#10;Descrizione generata automaticamente">
            <a:extLst>
              <a:ext uri="{FF2B5EF4-FFF2-40B4-BE49-F238E27FC236}">
                <a16:creationId xmlns:a16="http://schemas.microsoft.com/office/drawing/2014/main" id="{F5A8386C-C64F-4818-9CFD-EB36BFF544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932" y="2479104"/>
            <a:ext cx="6258136" cy="1899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853224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507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8" baseType="lpstr">
      <vt:lpstr>Arial</vt:lpstr>
      <vt:lpstr>Bell MT</vt:lpstr>
      <vt:lpstr>Calibri</vt:lpstr>
      <vt:lpstr>Calibri Light</vt:lpstr>
      <vt:lpstr>Edwardian Script ITC</vt:lpstr>
      <vt:lpstr>Segoe UI</vt:lpstr>
      <vt:lpstr>Segoe UI Emoji</vt:lpstr>
      <vt:lpstr>Personalizza struttura</vt:lpstr>
      <vt:lpstr> NeverEnding  function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De-Monolithic Approach Clouds &amp; Microservices</dc:title>
  <dc:creator>Benedetti Valerio</dc:creator>
  <cp:lastModifiedBy>Scifoni Ivano</cp:lastModifiedBy>
  <cp:revision>47</cp:revision>
  <dcterms:created xsi:type="dcterms:W3CDTF">2019-09-18T14:18:50Z</dcterms:created>
  <dcterms:modified xsi:type="dcterms:W3CDTF">2019-10-30T22:08:02Z</dcterms:modified>
</cp:coreProperties>
</file>